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60" r:id="rId29"/>
    <p:sldId id="261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1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6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1056"/>
        <p:guide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7404B3-54FD-46A1-961A-66A62AB02F21}" type="datetimeFigureOut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790135-0BD3-4198-86DA-848E27EEA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28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05818D-8030-4058-8CB7-C5ECABAB1E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0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C9567-9B43-4069-B4A8-008C595961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0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619553-7AC8-4BAA-87B3-369A4494FFF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7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C9779-0ED1-4789-9AF8-F86214710CB4}" type="datetime1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8A9B-FEC4-4FCC-8237-E304B94EC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2438400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Accounting</a:t>
            </a:r>
          </a:p>
        </p:txBody>
      </p:sp>
    </p:spTree>
    <p:extLst>
      <p:ext uri="{BB962C8B-B14F-4D97-AF65-F5344CB8AC3E}">
        <p14:creationId xmlns:p14="http://schemas.microsoft.com/office/powerpoint/2010/main" val="228273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772400" cy="96043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7391400" cy="48323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75ABD-4C72-402F-86A2-C4597E54EF01}" type="datetime1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7C678-53DC-4142-A6B9-21B0FE2D3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A41E6-DF6C-498C-B049-BE450171FFFF}" type="datetime1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A507E-116E-43C1-A55E-9AA3237F8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C55119-3E35-4C65-B921-9DF30B63D450}" type="datetime1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E10578-6A04-4901-ACF4-F0ABE9C14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8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A2A32-0B29-49D6-8610-A902794ADCF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Billing Clerk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contact customers to obtain or deliver account information</a:t>
            </a:r>
          </a:p>
          <a:p>
            <a:pPr lvl="1"/>
            <a:r>
              <a:rPr lang="en-US"/>
              <a:t>use computer or typewriter, calculator and bookkeeping machines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Billing Cle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525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Billing Clerk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high school diploma required</a:t>
            </a:r>
          </a:p>
          <a:p>
            <a:pPr lvl="1"/>
            <a:r>
              <a:rPr lang="en-US"/>
              <a:t>college coursework or degree is preferred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$32,880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Billing Cle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525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examine financial information and prepare financial reports </a:t>
            </a:r>
          </a:p>
          <a:p>
            <a:pPr lvl="1"/>
            <a:r>
              <a:rPr lang="en-US"/>
              <a:t>calculate taxes owed and prepare tax returns </a:t>
            </a:r>
          </a:p>
          <a:p>
            <a:pPr lvl="1"/>
            <a:r>
              <a:rPr lang="en-US"/>
              <a:t>analyze all aspects of business operations to determine future revenues and expenses</a:t>
            </a:r>
          </a:p>
          <a:p>
            <a:pPr lvl="1"/>
            <a:r>
              <a:rPr lang="en-US"/>
              <a:t>report findings on the finances of an establishment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ccount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0" y="-9525"/>
            <a:ext cx="1580162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in accounting or a related field</a:t>
            </a:r>
          </a:p>
          <a:p>
            <a:pPr lvl="1"/>
            <a:r>
              <a:rPr lang="en-US"/>
              <a:t>certification or licensure gives advantage in job market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$62,850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Account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0" y="-9525"/>
            <a:ext cx="1580162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collect and analyze financial data to look for fraud, regulation violations and more </a:t>
            </a:r>
          </a:p>
          <a:p>
            <a:pPr lvl="1"/>
            <a:r>
              <a:rPr lang="en-US"/>
              <a:t>determine financial status of establishment and arrange financial reports</a:t>
            </a:r>
          </a:p>
          <a:p>
            <a:pPr lvl="1"/>
            <a:r>
              <a:rPr lang="en-US"/>
              <a:t>inform management of asset organization and audit results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Audi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suggest changes in operations and financial activities</a:t>
            </a:r>
          </a:p>
          <a:p>
            <a:pPr lvl="1"/>
            <a:r>
              <a:rPr lang="en-US"/>
              <a:t>prepare in-depth reports on audit findings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Audi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in accounting or a related field</a:t>
            </a:r>
          </a:p>
          <a:p>
            <a:pPr lvl="1"/>
            <a:r>
              <a:rPr lang="en-US"/>
              <a:t>master’s degree in accounting or business administration may be necessary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$62,850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Audi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plan and schedule claim processing for damage to property</a:t>
            </a:r>
          </a:p>
          <a:p>
            <a:pPr lvl="1"/>
            <a:r>
              <a:rPr lang="en-US"/>
              <a:t>investigate claims by interviewing clients and witnesses</a:t>
            </a:r>
          </a:p>
          <a:p>
            <a:pPr lvl="1"/>
            <a:r>
              <a:rPr lang="en-US"/>
              <a:t>talk with professionals such as lawyers and physicians to gather expert opinions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Adju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0" y="-38100"/>
            <a:ext cx="24003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gather information such as photos to put into reports</a:t>
            </a:r>
          </a:p>
          <a:p>
            <a:pPr lvl="1"/>
            <a:r>
              <a:rPr lang="en-US"/>
              <a:t>negotiate with claimant to settle claims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Adju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0" y="-38100"/>
            <a:ext cx="24003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college degree in a related field such as business administration preferred 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$59,320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 descr="Adju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0" y="-38100"/>
            <a:ext cx="24003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gain a basic understanding of the Accounting Pathway.</a:t>
            </a:r>
          </a:p>
          <a:p>
            <a:r>
              <a:rPr lang="en-US"/>
              <a:t>To discover career options available within the Accounting Pathway.</a:t>
            </a:r>
          </a:p>
          <a:p>
            <a:r>
              <a:rPr lang="en-US"/>
              <a:t>To explore the working environment, educational requirements, skills needed and salary of careers available within the Accounting Pathway.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64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Chief Financial Officer/Treasurer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direct an organization’s financial goals and budgets</a:t>
            </a:r>
          </a:p>
          <a:p>
            <a:pPr lvl="1"/>
            <a:r>
              <a:rPr lang="en-US"/>
              <a:t>manage investments of funds and risks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Chief Financial Offic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50" y="-44451"/>
            <a:ext cx="1507530" cy="225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Chief Financial Officer/Treasurer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oversee cash management activities</a:t>
            </a:r>
          </a:p>
          <a:p>
            <a:pPr lvl="1"/>
            <a:r>
              <a:rPr lang="en-US"/>
              <a:t>perform capital raising strategies</a:t>
            </a:r>
          </a:p>
          <a:p>
            <a:pPr lvl="1"/>
            <a:r>
              <a:rPr lang="en-US"/>
              <a:t>handle mergers and acquisitions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Chief Financial Offic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50" y="-44451"/>
            <a:ext cx="1507530" cy="225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Chief Financial Officer/Treasurer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or higher in business administration or a related field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varies widely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 descr="Chief Financial Offic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50" y="-44451"/>
            <a:ext cx="1507530" cy="225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Billing Supervisor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coordinate and manage all billing activities and personnel</a:t>
            </a:r>
          </a:p>
          <a:p>
            <a:pPr lvl="1"/>
            <a:r>
              <a:rPr lang="en-US"/>
              <a:t>handle customer complaints and questions regarding policies and procedures </a:t>
            </a:r>
          </a:p>
          <a:p>
            <a:pPr lvl="1"/>
            <a:r>
              <a:rPr lang="en-US"/>
              <a:t>help employees handle difficult or complex problems and complaints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Billing Supervis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152" y="-76200"/>
            <a:ext cx="1603248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Billing Supervisor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train or arrange for training of employees</a:t>
            </a:r>
          </a:p>
          <a:p>
            <a:pPr lvl="1"/>
            <a:r>
              <a:rPr lang="en-US"/>
              <a:t>recruit, interview and hire employees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 descr="Billing Supervis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152" y="-76200"/>
            <a:ext cx="1603248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Billing Supervisor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college training or vocational experience preferred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$48,810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Billing Supervis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152" y="-76200"/>
            <a:ext cx="1603248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Describe the Accounting Pathway and the careers available within the pathway.</a:t>
            </a:r>
          </a:p>
          <a:p>
            <a:r>
              <a:rPr lang="en-US"/>
              <a:t>What education and training requirements are needed for most careers in this pathway?</a:t>
            </a:r>
          </a:p>
          <a:p>
            <a:r>
              <a:rPr lang="en-US"/>
              <a:t>What are the working conditions for most careers in this pathway?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average earnings of some careers in this pathway and why they differ from other careers.</a:t>
            </a:r>
          </a:p>
          <a:p>
            <a:r>
              <a:rPr lang="en-US" dirty="0"/>
              <a:t>List three character traits you possess which would make you successful in a career in this pathway.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/>
              <a:t>U.S. Department of Labor.  </a:t>
            </a:r>
            <a:r>
              <a:rPr lang="en-US" sz="2000" b="1" u="sng" dirty="0"/>
              <a:t>Occupational Outlook Handbook</a:t>
            </a:r>
            <a:r>
              <a:rPr lang="en-US" sz="2000" b="1" dirty="0"/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/>
              <a:t>Washington, D.C.: </a:t>
            </a:r>
            <a:r>
              <a:rPr lang="en-US" sz="2000" b="1" dirty="0" err="1"/>
              <a:t>Jist</a:t>
            </a:r>
            <a:r>
              <a:rPr lang="en-US" sz="2000" b="1" dirty="0"/>
              <a:t> Works, 2013.</a:t>
            </a: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sz="2000" b="1" u="sng" dirty="0"/>
              <a:t>http://online.onetcenter.org/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FF15-8F86-4ED7-95FA-CEFBA9697D0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dirty="0"/>
              <a:t>Production Coordinators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/>
              <a:t>Holly </a:t>
            </a:r>
            <a:r>
              <a:rPr lang="en-US" sz="2000" dirty="0" err="1"/>
              <a:t>Mannan</a:t>
            </a: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John Carroll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dirty="0"/>
              <a:t>Graphics Designer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/>
              <a:t>John Carroll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prstClr val="black"/>
                </a:solidFill>
              </a:rPr>
              <a:t>Technical Writer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Jessica Odom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dirty="0"/>
              <a:t>Vice President of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dirty="0"/>
              <a:t>Brand Management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/>
              <a:t>Clayton Franklin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en-US" sz="2000" b="1" dirty="0"/>
              <a:t>Executive Producer</a:t>
            </a:r>
          </a:p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en-US" sz="2000" dirty="0"/>
              <a:t>Gordon Davis, Ph.D.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BC49-4F4E-4D3B-818E-A8476F0F84A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1447800" y="6249988"/>
            <a:ext cx="7543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>
                <a:latin typeface="Calibri" pitchFamily="34" charset="0"/>
              </a:rPr>
              <a:t>©MMXIII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>
                <a:latin typeface="Calibri" pitchFamily="34" charset="0"/>
              </a:rPr>
              <a:t>CEV Multimedia. Ltd.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Careers focus on the development and utilization of accounting software and practices to help businesses make informed decisions regarding financial matters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Accounting Clerk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manage numerical data to keep financial records complete</a:t>
            </a:r>
          </a:p>
          <a:p>
            <a:pPr lvl="1"/>
            <a:r>
              <a:rPr lang="en-US"/>
              <a:t>verify accuracy of figures, calculations and postings regarding business transactions </a:t>
            </a:r>
          </a:p>
          <a:p>
            <a:pPr lvl="1"/>
            <a:r>
              <a:rPr lang="en-US"/>
              <a:t>use accounting software to record, store and analyze information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Accounting Cle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328" y="-76200"/>
            <a:ext cx="2418528" cy="161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Accounting Clerk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calculate, prepare and issue  financial statements </a:t>
            </a:r>
          </a:p>
          <a:p>
            <a:pPr lvl="1"/>
            <a:r>
              <a:rPr lang="en-US"/>
              <a:t>compile statistical, financial, accounting or auditing statistics for reports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ccounting Cle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328" y="-66675"/>
            <a:ext cx="2418528" cy="161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Accounting Clerk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high school diploma or equivalent</a:t>
            </a:r>
          </a:p>
          <a:p>
            <a:pPr lvl="1"/>
            <a:r>
              <a:rPr lang="en-US"/>
              <a:t>associate’s degree in business or accounting may be required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$34,740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Accounting Cle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328" y="-66675"/>
            <a:ext cx="2418528" cy="161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Bookkeeper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handle all financial transactions and record keeping</a:t>
            </a:r>
          </a:p>
          <a:p>
            <a:pPr lvl="1"/>
            <a:r>
              <a:rPr lang="en-US"/>
              <a:t>record transactions</a:t>
            </a:r>
          </a:p>
          <a:p>
            <a:pPr lvl="1"/>
            <a:r>
              <a:rPr lang="en-US"/>
              <a:t>prepare financial statements</a:t>
            </a:r>
          </a:p>
          <a:p>
            <a:pPr lvl="1"/>
            <a:r>
              <a:rPr lang="en-US"/>
              <a:t>create reports and summaries for managers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Bookkee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607" y="-35466"/>
            <a:ext cx="2358607" cy="157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Bookkeeper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high school diploma is minimum requirement</a:t>
            </a:r>
          </a:p>
          <a:p>
            <a:pPr lvl="1"/>
            <a:r>
              <a:rPr lang="en-US"/>
              <a:t>associate’s degree in business or accounting may be required</a:t>
            </a:r>
          </a:p>
          <a:p>
            <a:pPr lvl="1"/>
            <a:r>
              <a:rPr lang="en-US"/>
              <a:t>certification important for advancement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$34,740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Bookkee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607" y="-35466"/>
            <a:ext cx="2358607" cy="157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Billing Clerk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collect data, determine fees and charges and prepare invoices for billing customers</a:t>
            </a:r>
          </a:p>
          <a:p>
            <a:pPr lvl="1"/>
            <a:r>
              <a:rPr lang="en-US"/>
              <a:t>calculate costs and rates for goods, services and shipment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507E-116E-43C1-A55E-9AA3237F8B0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Billing Cle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525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366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2&quot;/&gt;&lt;/object&gt;&lt;object type=&quot;3&quot; unique_id=&quot;10008&quot;&gt;&lt;property id=&quot;20148&quot; value=&quot;5&quot;/&gt;&lt;property id=&quot;20300&quot; value=&quot;Slide 5&quot;/&gt;&lt;property id=&quot;20307&quot; value=&quot;278&quot;/&gt;&lt;/object&gt;&lt;object type=&quot;3&quot; unique_id=&quot;10009&quot;&gt;&lt;property id=&quot;20148&quot; value=&quot;5&quot;/&gt;&lt;property id=&quot;20300&quot; value=&quot;Slide 6&quot;/&gt;&lt;property id=&quot;20307&quot; value=&quot;279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80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81&quot;/&gt;&lt;/object&gt;&lt;object type=&quot;3&quot; unique_id=&quot;10014&quot;&gt;&lt;property id=&quot;20148&quot; value=&quot;5&quot;/&gt;&lt;property id=&quot;20300&quot; value=&quot;Slide 11&quot;/&gt;&lt;property id=&quot;20307&quot; value=&quot;282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83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84&quot;/&gt;&lt;/object&gt;&lt;object type=&quot;3&quot; unique_id=&quot;10019&quot;&gt;&lt;property id=&quot;20148&quot; value=&quot;5&quot;/&gt;&lt;property id=&quot;20300&quot; value=&quot;Slide 16&quot;/&gt;&lt;property id=&quot;20307&quot; value=&quot;285&quot;/&gt;&lt;/object&gt;&lt;object type=&quot;3&quot; unique_id=&quot;10020&quot;&gt;&lt;property id=&quot;20148&quot; value=&quot;5&quot;/&gt;&lt;property id=&quot;20300&quot; value=&quot;Slide 17&quot;/&gt;&lt;property id=&quot;20307&quot; value=&quot;286&quot;/&gt;&lt;/object&gt;&lt;object type=&quot;3&quot; unique_id=&quot;10021&quot;&gt;&lt;property id=&quot;20148&quot; value=&quot;5&quot;/&gt;&lt;property id=&quot;20300&quot; value=&quot;Slide 18&quot;/&gt;&lt;property id=&quot;20307&quot; value=&quot;272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object type=&quot;3&quot; unique_id=&quot;10023&quot;&gt;&lt;property id=&quot;20148&quot; value=&quot;5&quot;/&gt;&lt;property id=&quot;20300&quot; value=&quot;Slide 20&quot;/&gt;&lt;property id=&quot;20307&quot; value=&quot;274&quot;/&gt;&lt;/object&gt;&lt;object type=&quot;3&quot; unique_id=&quot;10024&quot;&gt;&lt;property id=&quot;20148&quot; value=&quot;5&quot;/&gt;&lt;property id=&quot;20300&quot; value=&quot;Slide 21&quot;/&gt;&lt;property id=&quot;20307&quot; value=&quot;288&quot;/&gt;&lt;/object&gt;&lt;object type=&quot;3&quot; unique_id=&quot;10025&quot;&gt;&lt;property id=&quot;20148&quot; value=&quot;5&quot;/&gt;&lt;property id=&quot;20300&quot; value=&quot;Slide 22&quot;/&gt;&lt;property id=&quot;20307&quot; value=&quot;276&quot;/&gt;&lt;/object&gt;&lt;object type=&quot;3&quot; unique_id=&quot;10026&quot;&gt;&lt;property id=&quot;20148&quot; value=&quot;5&quot;/&gt;&lt;property id=&quot;20300&quot; value=&quot;Slide 23&quot;/&gt;&lt;property id=&quot;20307&quot; value=&quot;289&quot;/&gt;&lt;/object&gt;&lt;object type=&quot;3&quot; unique_id=&quot;10027&quot;&gt;&lt;property id=&quot;20148&quot; value=&quot;5&quot;/&gt;&lt;property id=&quot;20300&quot; value=&quot;Slide 24&quot;/&gt;&lt;property id=&quot;20307&quot; value=&quot;290&quot;/&gt;&lt;/object&gt;&lt;object type=&quot;3&quot; unique_id=&quot;10028&quot;&gt;&lt;property id=&quot;20148&quot; value=&quot;5&quot;/&gt;&lt;property id=&quot;20300&quot; value=&quot;Slide 25&quot;/&gt;&lt;property id=&quot;20307&quot; value=&quot;291&quot;/&gt;&lt;/object&gt;&lt;object type=&quot;3&quot; unique_id=&quot;10029&quot;&gt;&lt;property id=&quot;20148&quot; value=&quot;5&quot;/&gt;&lt;property id=&quot;20300&quot; value=&quot;Slide 26&quot;/&gt;&lt;property id=&quot;20307&quot; value=&quot;292&quot;/&gt;&lt;/object&gt;&lt;object type=&quot;3&quot; unique_id=&quot;10030&quot;&gt;&lt;property id=&quot;20148&quot; value=&quot;5&quot;/&gt;&lt;property id=&quot;20300&quot; value=&quot;Slide 27&quot;/&gt;&lt;property id=&quot;20307&quot; value=&quot;260&quot;/&gt;&lt;/object&gt;&lt;object type=&quot;3&quot; unique_id=&quot;10031&quot;&gt;&lt;property id=&quot;20148&quot; value=&quot;5&quot;/&gt;&lt;property id=&quot;20300&quot; value=&quot;Slide 28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AA CEV Styl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797</Words>
  <Application>Microsoft Office PowerPoint</Application>
  <PresentationFormat>On-screen Show (4:3)</PresentationFormat>
  <Paragraphs>193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Calibri</vt:lpstr>
      <vt:lpstr>Custom Design</vt:lpstr>
      <vt:lpstr>PowerPoint Presentation</vt:lpstr>
      <vt:lpstr>Objectives</vt:lpstr>
      <vt:lpstr>Pathway Overview</vt:lpstr>
      <vt:lpstr>Accounting Clerk</vt:lpstr>
      <vt:lpstr>Accounting Clerk</vt:lpstr>
      <vt:lpstr>Accounting Clerk</vt:lpstr>
      <vt:lpstr>Bookkeeper</vt:lpstr>
      <vt:lpstr>Bookkeeper</vt:lpstr>
      <vt:lpstr>Billing Clerk</vt:lpstr>
      <vt:lpstr>Billing Clerk</vt:lpstr>
      <vt:lpstr>Billing Clerk</vt:lpstr>
      <vt:lpstr>Accountant</vt:lpstr>
      <vt:lpstr>Accountant</vt:lpstr>
      <vt:lpstr>Auditor</vt:lpstr>
      <vt:lpstr>Auditor</vt:lpstr>
      <vt:lpstr>Auditor</vt:lpstr>
      <vt:lpstr>Adjuster</vt:lpstr>
      <vt:lpstr>Adjuster</vt:lpstr>
      <vt:lpstr>Adjuster</vt:lpstr>
      <vt:lpstr>Chief Financial Officer/Treasurer</vt:lpstr>
      <vt:lpstr>Chief Financial Officer/Treasurer</vt:lpstr>
      <vt:lpstr>Chief Financial Officer/Treasurer</vt:lpstr>
      <vt:lpstr>Billing Supervisor</vt:lpstr>
      <vt:lpstr>Billing Supervisor</vt:lpstr>
      <vt:lpstr>Billing Supervisor</vt:lpstr>
      <vt:lpstr>Discussion Questions</vt:lpstr>
      <vt:lpstr>Discussion Questions</vt:lpstr>
      <vt:lpstr>Resources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Laptop1</cp:lastModifiedBy>
  <cp:revision>36</cp:revision>
  <dcterms:created xsi:type="dcterms:W3CDTF">2010-06-28T19:03:47Z</dcterms:created>
  <dcterms:modified xsi:type="dcterms:W3CDTF">2018-09-24T01:26:27Z</dcterms:modified>
</cp:coreProperties>
</file>