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8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7010400" cy="92964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11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98" autoAdjust="0"/>
  </p:normalViewPr>
  <p:slideViewPr>
    <p:cSldViewPr>
      <p:cViewPr varScale="1">
        <p:scale>
          <a:sx n="78" d="100"/>
          <a:sy n="78" d="100"/>
        </p:scale>
        <p:origin x="1212" y="84"/>
      </p:cViewPr>
      <p:guideLst>
        <p:guide orient="horz" pos="1152"/>
        <p:guide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20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BEC8E49-396C-4C07-8926-D18A71FB18B3}" type="datetimeFigureOut">
              <a:rPr lang="en-US"/>
              <a:pPr>
                <a:defRPr/>
              </a:pPr>
              <a:t>9/23/2018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7C792F2-E920-4608-9F6E-03C49772FB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70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16130" indent="-27543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01738" indent="-22034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42433" indent="-22034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83128" indent="-22034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2382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6451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0521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4590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2B1D75-963C-4DD2-9513-93DD95738F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2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A1128-18B8-4E8C-9320-D6F7F7A34BBA}" type="datetime1">
              <a:rPr lang="en-US"/>
              <a:pPr>
                <a:defRPr/>
              </a:pPr>
              <a:t>9/23/2018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032D-CAC1-49A3-8303-982C21163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5752" y="2819400"/>
            <a:ext cx="9149751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chemeClr val="accent2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j-lt"/>
                <a:cs typeface="Aharoni" pitchFamily="2" charset="-79"/>
              </a:rPr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276559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772400" cy="96043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600" y="1524000"/>
            <a:ext cx="7493000" cy="483235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CB38-3729-4D11-B3BB-D03128CA89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8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BA791F-3948-4AA8-962F-6998C34751A4}" type="datetime1">
              <a:rPr lang="en-US"/>
              <a:pPr>
                <a:defRPr/>
              </a:pPr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9C53E-C463-47C7-ACDD-4DE17D8345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3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785D-91AF-4C4F-B1BB-5A5D022BC04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Construction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plan, organize and budget construction of buildings</a:t>
            </a:r>
          </a:p>
          <a:p>
            <a:pPr lvl="1"/>
            <a:r>
              <a:rPr lang="en-US"/>
              <a:t>assist with development of a construction project</a:t>
            </a:r>
          </a:p>
          <a:p>
            <a:pPr lvl="1"/>
            <a:r>
              <a:rPr lang="en-US"/>
              <a:t>monitor organization, scheduling and completion of project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Construction Mana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1981200" cy="132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897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work with supervisors, owners, contractors and design professionals  </a:t>
            </a:r>
          </a:p>
          <a:p>
            <a:pPr lvl="1"/>
            <a:r>
              <a:rPr lang="en-US"/>
              <a:t>schedule steps of a project and budget time to meet deadlines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 descr="Construction Mana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1981200" cy="132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68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bachelor’s degree in construction science, construction management or civil engineering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$83,860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Construction Mana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1981200" cy="132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746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install, maintain and fix electrical wiring, equipment and fixtures</a:t>
            </a:r>
          </a:p>
          <a:p>
            <a:pPr lvl="1"/>
            <a:r>
              <a:rPr lang="en-US"/>
              <a:t>ensure work follows relevant codes</a:t>
            </a:r>
          </a:p>
          <a:p>
            <a:pPr lvl="1"/>
            <a:r>
              <a:rPr lang="en-US"/>
              <a:t>install or repair street lights, intercom systems or electrical control systems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Electric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1905000" cy="127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4344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solve causes of malfunctioning systems using test equipment and hand tools</a:t>
            </a:r>
          </a:p>
          <a:p>
            <a:pPr lvl="1"/>
            <a:r>
              <a:rPr lang="en-US"/>
              <a:t>attach wires to circuit breakers, transformers and other components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Electric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1905000" cy="127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1343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high school diploma and four year apprenticeship programs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$48,250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 descr="Electric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1905000" cy="127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2176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Iron/Metal Worker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form completed structures or structural frameworks with iron or steel structures </a:t>
            </a:r>
          </a:p>
          <a:p>
            <a:pPr lvl="1"/>
            <a:r>
              <a:rPr lang="en-US"/>
              <a:t>build metal storage tanks and assemble prefabricated metal buildings</a:t>
            </a:r>
          </a:p>
          <a:p>
            <a:pPr lvl="1"/>
            <a:r>
              <a:rPr lang="en-US"/>
              <a:t>use specifications and blueprints to set location, quantity and size of materials needed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 descr="Iron-Metal Wor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1981200" cy="132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51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Iron/Metal Worker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using blueprints and instructions, join columns, beams and girders with bolts</a:t>
            </a:r>
          </a:p>
          <a:p>
            <a:pPr lvl="1"/>
            <a:r>
              <a:rPr lang="en-US"/>
              <a:t>operate machines to manipulate metal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 descr="Iron-Metal Wor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1981200" cy="132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8912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Iron/Metal Worker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high school diploma and completion of a three to four year apprenticeship program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$44,540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 descr="Iron-Metal Wor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1981200" cy="132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3039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 Fitter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install and repair pipe systems and pipe supports</a:t>
            </a:r>
          </a:p>
          <a:p>
            <a:pPr lvl="1"/>
            <a:r>
              <a:rPr lang="en-US"/>
              <a:t>install and repair related hydraulic and pneumatic equipment </a:t>
            </a:r>
          </a:p>
          <a:p>
            <a:pPr lvl="1"/>
            <a:r>
              <a:rPr lang="en-US"/>
              <a:t>manipulate pipe to specifications, using saws, cutting torches, pipe threaders and benders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 descr="Pipe Fi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146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gain a basic understanding of the Construction Pathway.</a:t>
            </a:r>
          </a:p>
          <a:p>
            <a:r>
              <a:rPr lang="en-US"/>
              <a:t>To discover career options available within the Construction Pathway.</a:t>
            </a:r>
          </a:p>
          <a:p>
            <a:r>
              <a:rPr lang="en-US"/>
              <a:t>To explore the working environment, educational requirements, skills needed and salary of careers available within the Construction Pathway.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12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 Fitter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weld, braze, cement, solder and thread pipe joints </a:t>
            </a:r>
          </a:p>
          <a:p>
            <a:pPr lvl="1"/>
            <a:r>
              <a:rPr lang="en-US"/>
              <a:t>connect pipes to walls, structures and fixtures with brackets, clamps, tools or welds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 descr="Pipe Fi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4792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 Fitter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high school diploma </a:t>
            </a:r>
          </a:p>
          <a:p>
            <a:pPr lvl="1"/>
            <a:r>
              <a:rPr lang="en-US"/>
              <a:t>four to five year formal apprenticeship programs usually required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$46,660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 descr="Pipe Fi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2525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construct, install and repair bathtubs, sinks, showers, toilets and appliances </a:t>
            </a:r>
          </a:p>
          <a:p>
            <a:pPr lvl="1"/>
            <a:r>
              <a:rPr lang="en-US"/>
              <a:t>install and repair water, waste disposal drainage and gas systems in buildings</a:t>
            </a:r>
          </a:p>
          <a:p>
            <a:pPr lvl="1"/>
            <a:r>
              <a:rPr lang="en-US"/>
              <a:t>fill pipes with air or water and watch pressure gauges to detect and locate leaks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 descr="Plumb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816" y="4313"/>
            <a:ext cx="1413315" cy="21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4993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examine blueprints, building codes and specifications to establish work details and procedures</a:t>
            </a:r>
          </a:p>
          <a:p>
            <a:pPr lvl="1"/>
            <a:r>
              <a:rPr lang="en-US"/>
              <a:t>make cost estimates and negotiate contracts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 descr="Plumb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816" y="4313"/>
            <a:ext cx="1413315" cy="21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0780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career and technical schools and community colleges offer certification </a:t>
            </a:r>
          </a:p>
          <a:p>
            <a:pPr lvl="1"/>
            <a:r>
              <a:rPr lang="en-US"/>
              <a:t>apprenticeship and on-the-job training necessary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$46,650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 descr="Plumb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816" y="4313"/>
            <a:ext cx="1413315" cy="21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1279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Describe the Construction Pathway and the careers available within the pathway.</a:t>
            </a:r>
          </a:p>
          <a:p>
            <a:r>
              <a:rPr lang="en-US"/>
              <a:t>What education and training requirements are needed for most careers in this pathway?</a:t>
            </a:r>
          </a:p>
          <a:p>
            <a:r>
              <a:rPr lang="en-US"/>
              <a:t>What are the working conditions for most careers in this pathway?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18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average earnings of some careers in this pathway and why they differ from other careers.</a:t>
            </a:r>
          </a:p>
          <a:p>
            <a:r>
              <a:rPr lang="en-US" dirty="0"/>
              <a:t>List three character traits you possess which would make you successful in a career in this pathway.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52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U.S. Department of Labor.  Occupational Outlook Handbook. </a:t>
            </a:r>
          </a:p>
          <a:p>
            <a:r>
              <a:rPr lang="en-US" sz="2000" dirty="0"/>
              <a:t>Washington, D.C.: </a:t>
            </a:r>
            <a:r>
              <a:rPr lang="en-US" sz="2000" dirty="0" err="1"/>
              <a:t>Jist</a:t>
            </a:r>
            <a:r>
              <a:rPr lang="en-US" sz="2000" dirty="0"/>
              <a:t> Works, 2013.</a:t>
            </a:r>
          </a:p>
          <a:p>
            <a:r>
              <a:rPr lang="en-US" sz="2000" dirty="0"/>
              <a:t>http://online.onetcenter.org/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46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2000" b="1" dirty="0"/>
              <a:t>Production Coordinator</a:t>
            </a:r>
          </a:p>
          <a:p>
            <a:pPr marL="0" indent="0">
              <a:buNone/>
            </a:pPr>
            <a:r>
              <a:rPr lang="en-US" sz="2000" dirty="0"/>
              <a:t>Holly </a:t>
            </a:r>
            <a:r>
              <a:rPr lang="en-US" sz="2000" dirty="0" err="1"/>
              <a:t>Mannan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John Carroll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Graphics Designer</a:t>
            </a:r>
          </a:p>
          <a:p>
            <a:pPr marL="0" indent="0">
              <a:buNone/>
            </a:pPr>
            <a:r>
              <a:rPr lang="en-US" sz="2000" dirty="0"/>
              <a:t>John Carroll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Technical Writer</a:t>
            </a:r>
          </a:p>
          <a:p>
            <a:pPr marL="0" indent="0">
              <a:buNone/>
            </a:pPr>
            <a:r>
              <a:rPr lang="en-US" sz="2000" dirty="0"/>
              <a:t>Jessica Odom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Vice President of </a:t>
            </a:r>
          </a:p>
          <a:p>
            <a:pPr marL="0" indent="0">
              <a:buNone/>
            </a:pPr>
            <a:r>
              <a:rPr lang="en-US" sz="2000" b="1" dirty="0"/>
              <a:t>Brand Management</a:t>
            </a:r>
          </a:p>
          <a:p>
            <a:pPr marL="0" indent="0">
              <a:buNone/>
            </a:pPr>
            <a:r>
              <a:rPr lang="en-US" sz="2000" dirty="0"/>
              <a:t>Clayton Franklin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b="1" dirty="0"/>
              <a:t>Executive Producer</a:t>
            </a:r>
          </a:p>
          <a:p>
            <a:pPr marL="0" indent="0" algn="r">
              <a:buNone/>
            </a:pPr>
            <a:r>
              <a:rPr lang="en-US" sz="2000" dirty="0"/>
              <a:t>Gordon Davis, Ph.D.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24000" y="6248400"/>
            <a:ext cx="7467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 sz="1200" dirty="0">
                <a:latin typeface="Calibri" panose="020F0502020204030204" pitchFamily="34" charset="0"/>
              </a:rPr>
              <a:t>CEV Multimedia. Ltd.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 sz="1200" dirty="0">
                <a:latin typeface="Calibri" panose="020F0502020204030204" pitchFamily="34" charset="0"/>
              </a:rPr>
              <a:t>©MMXIII</a:t>
            </a:r>
          </a:p>
        </p:txBody>
      </p:sp>
    </p:spTree>
    <p:extLst>
      <p:ext uri="{BB962C8B-B14F-4D97-AF65-F5344CB8AC3E}">
        <p14:creationId xmlns:p14="http://schemas.microsoft.com/office/powerpoint/2010/main" val="272397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Careers focus on the building and inspecting of various structures including:</a:t>
            </a:r>
          </a:p>
          <a:p>
            <a:pPr lvl="1"/>
            <a:r>
              <a:rPr lang="en-US"/>
              <a:t>homes</a:t>
            </a:r>
          </a:p>
          <a:p>
            <a:pPr lvl="1"/>
            <a:r>
              <a:rPr lang="en-US"/>
              <a:t>apartment complexes</a:t>
            </a:r>
          </a:p>
          <a:p>
            <a:pPr lvl="1"/>
            <a:r>
              <a:rPr lang="en-US"/>
              <a:t>office buildings</a:t>
            </a:r>
          </a:p>
          <a:p>
            <a:pPr lvl="1"/>
            <a:r>
              <a:rPr lang="en-US"/>
              <a:t>highways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2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Carpenter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construct and repair structures and fixtures of various woods </a:t>
            </a:r>
          </a:p>
          <a:p>
            <a:pPr lvl="1"/>
            <a:r>
              <a:rPr lang="en-US"/>
              <a:t>prepare cutting lines on materials with a ruler, pencil, chalk and marking gauge</a:t>
            </a:r>
          </a:p>
          <a:p>
            <a:pPr lvl="1"/>
            <a:r>
              <a:rPr lang="en-US"/>
              <a:t>practice and follow safety regulations</a:t>
            </a:r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Carpe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95"/>
            <a:ext cx="1901255" cy="1257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684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Carpenter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confirm trueness and steadiness of structure</a:t>
            </a:r>
          </a:p>
          <a:p>
            <a:pPr lvl="1"/>
            <a:r>
              <a:rPr lang="en-US"/>
              <a:t>shape and cut materials to specific measurements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Carpe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95"/>
            <a:ext cx="1901255" cy="1257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841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Carpenter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Education/training:</a:t>
            </a:r>
          </a:p>
          <a:p>
            <a:pPr lvl="1"/>
            <a:r>
              <a:rPr lang="en-US" dirty="0"/>
              <a:t>vocational schools and community colleges offer programs</a:t>
            </a:r>
          </a:p>
          <a:p>
            <a:pPr lvl="1"/>
            <a:r>
              <a:rPr lang="en-US" dirty="0"/>
              <a:t>takes three to four years of classroom and on-the-job training</a:t>
            </a:r>
          </a:p>
          <a:p>
            <a:r>
              <a:rPr lang="en-US" dirty="0"/>
              <a:t>Median salary: </a:t>
            </a:r>
          </a:p>
          <a:p>
            <a:pPr lvl="1"/>
            <a:r>
              <a:rPr lang="en-US" dirty="0"/>
              <a:t>$39,530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Carpe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95"/>
            <a:ext cx="1901255" cy="1257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699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&amp; Building Inspector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inspect buildings for structural soundness and compliance to building codes and other regulations </a:t>
            </a:r>
          </a:p>
          <a:p>
            <a:pPr lvl="1"/>
            <a:r>
              <a:rPr lang="en-US"/>
              <a:t>inspections may be general or limited to a specific area such as electrical or plumbing</a:t>
            </a:r>
          </a:p>
          <a:p>
            <a:pPr lvl="1"/>
            <a:r>
              <a:rPr lang="en-US"/>
              <a:t>use various instruments, metering devices, tape measures and test equipment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Construction and Building Insp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600"/>
            <a:ext cx="1905000" cy="127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3543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&amp; Building Inspector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inspect various structures, systems and foundations before and after construction  </a:t>
            </a:r>
          </a:p>
          <a:p>
            <a:pPr lvl="1"/>
            <a:r>
              <a:rPr lang="en-US"/>
              <a:t>keep daily logs and inspection records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Construction and Building Insp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600"/>
            <a:ext cx="1905000" cy="127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516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&amp; Building Inspector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associate’s degree in engineering or architecture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$52,360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CB38-3729-4D11-B3BB-D03128CA89F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Construction and Building Insp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600"/>
            <a:ext cx="1905000" cy="127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9413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77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78&quot;/&gt;&lt;/object&gt;&lt;object type=&quot;3&quot; unique_id=&quot;10012&quot;&gt;&lt;property id=&quot;20148&quot; value=&quot;5&quot;/&gt;&lt;property id=&quot;20300&quot; value=&quot;Slide 9&quot;/&gt;&lt;property id=&quot;20307&quot; value=&quot;262&quot;/&gt;&lt;/object&gt;&lt;object type=&quot;3&quot; unique_id=&quot;10013&quot;&gt;&lt;property id=&quot;20148&quot; value=&quot;5&quot;/&gt;&lt;property id=&quot;20300&quot; value=&quot;Slide 10&quot;/&gt;&lt;property id=&quot;20307&quot; value=&quot;263&quot;/&gt;&lt;/object&gt;&lt;object type=&quot;3&quot; unique_id=&quot;10014&quot;&gt;&lt;property id=&quot;20148&quot; value=&quot;5&quot;/&gt;&lt;property id=&quot;20300&quot; value=&quot;Slide 11&quot;/&gt;&lt;property id=&quot;20307&quot; value=&quot;279&quot;/&gt;&lt;/object&gt;&lt;object type=&quot;3&quot; unique_id=&quot;10015&quot;&gt;&lt;property id=&quot;20148&quot; value=&quot;5&quot;/&gt;&lt;property id=&quot;20300&quot; value=&quot;Slide 12&quot;/&gt;&lt;property id=&quot;20307&quot; value=&quot;280&quot;/&gt;&lt;/object&gt;&lt;object type=&quot;3&quot; unique_id=&quot;10016&quot;&gt;&lt;property id=&quot;20148&quot; value=&quot;5&quot;/&gt;&lt;property id=&quot;20300&quot; value=&quot;Slide 13&quot;/&gt;&lt;property id=&quot;20307&quot; value=&quot;281&quot;/&gt;&lt;/object&gt;&lt;object type=&quot;3&quot; unique_id=&quot;10017&quot;&gt;&lt;property id=&quot;20148&quot; value=&quot;5&quot;/&gt;&lt;property id=&quot;20300&quot; value=&quot;Slide 14&quot;/&gt;&lt;property id=&quot;20307&quot; value=&quot;282&quot;/&gt;&lt;/object&gt;&lt;object type=&quot;3&quot; unique_id=&quot;10018&quot;&gt;&lt;property id=&quot;20148&quot; value=&quot;5&quot;/&gt;&lt;property id=&quot;20300&quot; value=&quot;Slide 15&quot;/&gt;&lt;property id=&quot;20307&quot; value=&quot;283&quot;/&gt;&lt;/object&gt;&lt;object type=&quot;3&quot; unique_id=&quot;10019&quot;&gt;&lt;property id=&quot;20148&quot; value=&quot;5&quot;/&gt;&lt;property id=&quot;20300&quot; value=&quot;Slide 16&quot;/&gt;&lt;property id=&quot;20307&quot; value=&quot;284&quot;/&gt;&lt;/object&gt;&lt;object type=&quot;3&quot; unique_id=&quot;10020&quot;&gt;&lt;property id=&quot;20148&quot; value=&quot;5&quot;/&gt;&lt;property id=&quot;20300&quot; value=&quot;Slide 17&quot;/&gt;&lt;property id=&quot;20307&quot; value=&quot;285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object type=&quot;3&quot; unique_id=&quot;10023&quot;&gt;&lt;property id=&quot;20148&quot; value=&quot;5&quot;/&gt;&lt;property id=&quot;20300&quot; value=&quot;Slide 20&quot;/&gt;&lt;property id=&quot;20307&quot; value=&quot;288&quot;/&gt;&lt;/object&gt;&lt;object type=&quot;3&quot; unique_id=&quot;10024&quot;&gt;&lt;property id=&quot;20148&quot; value=&quot;5&quot;/&gt;&lt;property id=&quot;20300&quot; value=&quot;Slide 21&quot;/&gt;&lt;property id=&quot;20307&quot; value=&quot;289&quot;/&gt;&lt;/object&gt;&lt;object type=&quot;3&quot; unique_id=&quot;10025&quot;&gt;&lt;property id=&quot;20148&quot; value=&quot;5&quot;/&gt;&lt;property id=&quot;20300&quot; value=&quot;Slide 22&quot;/&gt;&lt;property id=&quot;20307&quot; value=&quot;290&quot;/&gt;&lt;/object&gt;&lt;object type=&quot;3&quot; unique_id=&quot;10026&quot;&gt;&lt;property id=&quot;20148&quot; value=&quot;5&quot;/&gt;&lt;property id=&quot;20300&quot; value=&quot;Slide 23&quot;/&gt;&lt;property id=&quot;20307&quot; value=&quot;291&quot;/&gt;&lt;/object&gt;&lt;object type=&quot;3&quot; unique_id=&quot;10027&quot;&gt;&lt;property id=&quot;20148&quot; value=&quot;5&quot;/&gt;&lt;property id=&quot;20300&quot; value=&quot;Slide 24&quot;/&gt;&lt;property id=&quot;20307&quot; value=&quot;292&quot;/&gt;&lt;/object&gt;&lt;object type=&quot;3&quot; unique_id=&quot;10028&quot;&gt;&lt;property id=&quot;20148&quot; value=&quot;5&quot;/&gt;&lt;property id=&quot;20300&quot; value=&quot;Slide 25&quot;/&gt;&lt;property id=&quot;20307&quot; value=&quot;273&quot;/&gt;&lt;/object&gt;&lt;object type=&quot;3&quot; unique_id=&quot;10029&quot;&gt;&lt;property id=&quot;20148&quot; value=&quot;5&quot;/&gt;&lt;property id=&quot;20300&quot; value=&quot;Slide 26&quot;/&gt;&lt;property id=&quot;20307&quot; value=&quot;274&quot;/&gt;&lt;/object&gt;&lt;object type=&quot;3&quot; unique_id=&quot;10030&quot;&gt;&lt;property id=&quot;20148&quot; value=&quot;5&quot;/&gt;&lt;property id=&quot;20300&quot; value=&quot;Slide 27&quot;/&gt;&lt;property id=&quot;20307&quot; value=&quot;275&quot;/&gt;&lt;/object&gt;&lt;object type=&quot;3&quot; unique_id=&quot;10031&quot;&gt;&lt;property id=&quot;20148&quot; value=&quot;5&quot;/&gt;&lt;property id=&quot;20300&quot; value=&quot;Slide 28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AA CEV Styl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833</Words>
  <Application>Microsoft Office PowerPoint</Application>
  <PresentationFormat>On-screen Show (4:3)</PresentationFormat>
  <Paragraphs>250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Aharoni</vt:lpstr>
      <vt:lpstr>Arial</vt:lpstr>
      <vt:lpstr>Arial Black</vt:lpstr>
      <vt:lpstr>Calibri</vt:lpstr>
      <vt:lpstr>Custom Design</vt:lpstr>
      <vt:lpstr>PowerPoint Presentation</vt:lpstr>
      <vt:lpstr>Objectives</vt:lpstr>
      <vt:lpstr>Pathway Overview</vt:lpstr>
      <vt:lpstr>Carpenter</vt:lpstr>
      <vt:lpstr>Carpenter</vt:lpstr>
      <vt:lpstr>Carpenter</vt:lpstr>
      <vt:lpstr>Construction &amp; Building Inspector</vt:lpstr>
      <vt:lpstr>Construction &amp; Building Inspector</vt:lpstr>
      <vt:lpstr>Construction &amp; Building Inspector</vt:lpstr>
      <vt:lpstr>Construction Manager</vt:lpstr>
      <vt:lpstr>Construction Manager</vt:lpstr>
      <vt:lpstr>Construction Manager</vt:lpstr>
      <vt:lpstr>Electrician</vt:lpstr>
      <vt:lpstr>Electrician</vt:lpstr>
      <vt:lpstr>Electrician</vt:lpstr>
      <vt:lpstr>Iron/Metal Worker</vt:lpstr>
      <vt:lpstr>Iron/Metal Worker</vt:lpstr>
      <vt:lpstr>Iron/Metal Worker</vt:lpstr>
      <vt:lpstr>Pipe Fitter</vt:lpstr>
      <vt:lpstr>Pipe Fitter</vt:lpstr>
      <vt:lpstr>Pipe Fitter</vt:lpstr>
      <vt:lpstr>Plumber</vt:lpstr>
      <vt:lpstr>Plumber</vt:lpstr>
      <vt:lpstr>Plumber</vt:lpstr>
      <vt:lpstr>Discussion Questions</vt:lpstr>
      <vt:lpstr>Discussion Questions</vt:lpstr>
      <vt:lpstr>Resources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Laptop1</cp:lastModifiedBy>
  <cp:revision>49</cp:revision>
  <cp:lastPrinted>2012-10-19T15:49:25Z</cp:lastPrinted>
  <dcterms:created xsi:type="dcterms:W3CDTF">2008-02-23T21:49:02Z</dcterms:created>
  <dcterms:modified xsi:type="dcterms:W3CDTF">2018-09-24T01:25:17Z</dcterms:modified>
</cp:coreProperties>
</file>