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7315200" cy="96012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10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6305" autoAdjust="0"/>
  </p:normalViewPr>
  <p:slideViewPr>
    <p:cSldViewPr>
      <p:cViewPr varScale="1">
        <p:scale>
          <a:sx n="86" d="100"/>
          <a:sy n="86" d="100"/>
        </p:scale>
        <p:origin x="972" y="90"/>
      </p:cViewPr>
      <p:guideLst>
        <p:guide orient="horz" pos="1056"/>
        <p:guide pos="1056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068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412857B-4BCD-4189-9832-1A4545F87DC1}" type="datetimeFigureOut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FBA149F-A546-4294-B2B1-44BCD82C4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74AF786-0BEE-493F-AE60-1C37C57DD7C2}" type="slidenum">
              <a:rPr lang="en-US" altLang="en-US" smtClean="0">
                <a:latin typeface="Calibri" pitchFamily="34" charset="0"/>
              </a:rPr>
              <a:pPr eaLnBrk="1" hangingPunct="1"/>
              <a:t>1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19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2653-6479-4CDD-B420-5FEFB9219D96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697E-8C78-4014-8F5D-E52B9EA62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2133600"/>
            <a:ext cx="91440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n-ea"/>
                <a:cs typeface="Aharoni" pitchFamily="2" charset="-79"/>
              </a:rPr>
              <a:t>Engineering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84275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7696200" cy="914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7391400" cy="483235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 marL="2057400" indent="-228600">
              <a:spcBef>
                <a:spcPts val="0"/>
              </a:spcBef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DC18F-03C1-4F56-A010-ACE9D87FDF9D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5A6DD-2B63-43EE-BB85-E00628E62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2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ED39-B5EE-440D-BF61-8B25B86BDF45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A8C2D-1EF8-46F2-949A-3726A7D5E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A8278-A2B5-40F7-BDC7-1D0D3B2533A3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6564A-E762-4EBC-835F-5A4EEE768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0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0D5F2E5-1795-4623-9D1D-40EFB9DA0464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51570F9-8F28-408B-9ACE-998112274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8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8618E39-A8F4-4B56-BAAF-C999352E76F5}" type="slidenum">
              <a:rPr lang="en-US" altLang="en-US" smtClean="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Civil Engineer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plan, design and manage construction and maintenance of buildings and other facilities</a:t>
            </a:r>
          </a:p>
          <a:p>
            <a:pPr lvl="1"/>
            <a:r>
              <a:rPr lang="en-US"/>
              <a:t>examine topographical or geological data to plan projects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Civil Engin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050" y="0"/>
            <a:ext cx="2257425" cy="150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Civil Engineer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plan and create transportation or hydraulic systems and structures </a:t>
            </a:r>
          </a:p>
          <a:p>
            <a:pPr lvl="1"/>
            <a:r>
              <a:rPr lang="en-US"/>
              <a:t>calculate load and grade requirements, water flow rates and material stress factors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Civil Engin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050" y="0"/>
            <a:ext cx="2257425" cy="150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Civil Engineer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Education/training:</a:t>
            </a:r>
          </a:p>
          <a:p>
            <a:pPr lvl="1"/>
            <a:r>
              <a:rPr lang="en-US" altLang="en-US"/>
              <a:t>bachelor’</a:t>
            </a:r>
            <a:r>
              <a:rPr lang="en-US" altLang="ja-JP"/>
              <a:t>s degree or higher in civil engineering usually the minimum requirement</a:t>
            </a:r>
          </a:p>
          <a:p>
            <a:pPr lvl="1"/>
            <a:r>
              <a:rPr lang="en-US" altLang="en-US"/>
              <a:t>master’</a:t>
            </a:r>
            <a:r>
              <a:rPr lang="en-US" altLang="ja-JP"/>
              <a:t>s or doctoral degree required for placement within many companies</a:t>
            </a:r>
          </a:p>
          <a:p>
            <a:r>
              <a:rPr lang="en-US" altLang="en-US"/>
              <a:t>Median salary: </a:t>
            </a:r>
          </a:p>
          <a:p>
            <a:pPr lvl="1"/>
            <a:r>
              <a:rPr lang="en-US" altLang="en-US"/>
              <a:t>$77,990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Civil Engin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050" y="0"/>
            <a:ext cx="2257425" cy="150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Industrial Engineer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create, test and evaluate integrated systems for managing industrial production processes </a:t>
            </a:r>
          </a:p>
          <a:p>
            <a:pPr lvl="1"/>
            <a:r>
              <a:rPr lang="en-US"/>
              <a:t>examine statistical data and specifications to determine standards of finished product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Industrial Engin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31720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Industrial Engineer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suggest ways to improve productivity through management of personnel, materials and utilities</a:t>
            </a:r>
          </a:p>
          <a:p>
            <a:pPr lvl="1"/>
            <a:r>
              <a:rPr lang="en-US"/>
              <a:t>establish manufacturing methods, labor utilization standards and cost analysis systems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Industrial Engin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31720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Industrial Engineer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Education/training:</a:t>
            </a:r>
          </a:p>
          <a:p>
            <a:pPr lvl="1"/>
            <a:r>
              <a:rPr lang="en-US" altLang="en-US"/>
              <a:t>bachelor’</a:t>
            </a:r>
            <a:r>
              <a:rPr lang="en-US" altLang="ja-JP"/>
              <a:t>s degree or higher in engineering is usually the minimum requirement</a:t>
            </a:r>
          </a:p>
          <a:p>
            <a:pPr lvl="1"/>
            <a:r>
              <a:rPr lang="en-US" altLang="en-US"/>
              <a:t>master’</a:t>
            </a:r>
            <a:r>
              <a:rPr lang="en-US" altLang="ja-JP"/>
              <a:t>s or doctoral degree required for placement within many companies</a:t>
            </a:r>
          </a:p>
          <a:p>
            <a:r>
              <a:rPr lang="en-US" altLang="en-US"/>
              <a:t>Median salary: </a:t>
            </a:r>
          </a:p>
          <a:p>
            <a:pPr lvl="1"/>
            <a:r>
              <a:rPr lang="en-US" altLang="en-US"/>
              <a:t>$77,240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Industrial Engin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31720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Mechanical Engineer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research and design tools, engines, machines and other mechanical equipment</a:t>
            </a:r>
          </a:p>
          <a:p>
            <a:pPr lvl="1"/>
            <a:r>
              <a:rPr lang="en-US"/>
              <a:t>manage installation, operation, maintenance and repair of various mechanical systems</a:t>
            </a:r>
          </a:p>
          <a:p>
            <a:pPr lvl="1"/>
            <a:r>
              <a:rPr lang="en-US"/>
              <a:t>utilize blueprints, technical drawings, schematics and computer-generated reports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Mechanical Engin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20"/>
            <a:ext cx="2209800" cy="147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Mechanical Engineer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work with others to apply operating procedures, handle malfunctions and offer technical information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Mechanical Engin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20"/>
            <a:ext cx="2209800" cy="147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Mechanical Engineer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Education/training:</a:t>
            </a:r>
          </a:p>
          <a:p>
            <a:pPr lvl="1"/>
            <a:r>
              <a:rPr lang="en-US" altLang="en-US"/>
              <a:t>bachelor’</a:t>
            </a:r>
            <a:r>
              <a:rPr lang="en-US" altLang="ja-JP"/>
              <a:t>s degree or higher in mechanical engineering usually the minimum requirement</a:t>
            </a:r>
          </a:p>
          <a:p>
            <a:r>
              <a:rPr lang="en-US" altLang="en-US"/>
              <a:t>Median salary: </a:t>
            </a:r>
          </a:p>
          <a:p>
            <a:pPr lvl="1"/>
            <a:r>
              <a:rPr lang="en-US" altLang="en-US"/>
              <a:t>$79,230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Mechanical Engin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20"/>
            <a:ext cx="2209800" cy="147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Drafter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prepare technical drawings and plans for production and construction workers</a:t>
            </a:r>
          </a:p>
          <a:p>
            <a:pPr lvl="1"/>
            <a:r>
              <a:rPr lang="en-US"/>
              <a:t>create drawings which provide visual guidelines for products and structures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Draf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1486091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gain a basic understanding of the Engineering and Technology Pathway.</a:t>
            </a:r>
          </a:p>
          <a:p>
            <a:r>
              <a:rPr lang="en-US"/>
              <a:t>To discover career options available within the Engineering and Technology Pathway.</a:t>
            </a:r>
          </a:p>
          <a:p>
            <a:r>
              <a:rPr lang="en-US"/>
              <a:t>To explore the working environment, educational requirements, skills needed and salary of careers available within the Engineering and Technology Pathway.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57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Drafter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provide technical details using information from engineers, surveyors, architects and scientists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Draf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1486091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Drafter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postsecondary training in drafting usually necessary 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ranges vary, depending on specialty from $47,250 to $54,470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Draf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1486091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 Writer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write technical materials such as equipment manuals or operating/maintenance instructions</a:t>
            </a:r>
          </a:p>
          <a:p>
            <a:pPr lvl="1"/>
            <a:r>
              <a:rPr lang="en-US"/>
              <a:t>review and edit materials written by others</a:t>
            </a:r>
          </a:p>
          <a:p>
            <a:pPr lvl="1"/>
            <a:r>
              <a:rPr lang="en-US"/>
              <a:t>work with others to determine technical specifications and material for publication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Technical Wri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523048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 Writer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Education/training:</a:t>
            </a:r>
          </a:p>
          <a:p>
            <a:pPr lvl="1"/>
            <a:r>
              <a:rPr lang="en-US" altLang="en-US"/>
              <a:t>bachelor’</a:t>
            </a:r>
            <a:r>
              <a:rPr lang="en-US" altLang="ja-JP"/>
              <a:t>s degree or higher in journalism, communications or English preferred</a:t>
            </a:r>
          </a:p>
          <a:p>
            <a:r>
              <a:rPr lang="en-US" altLang="en-US"/>
              <a:t>Median salary: </a:t>
            </a:r>
          </a:p>
          <a:p>
            <a:pPr lvl="1"/>
            <a:r>
              <a:rPr lang="en-US" altLang="en-US"/>
              <a:t>$64,610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Technical Wri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523048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Describe the Engineering and Technology Pathway and the careers available within the pathway.</a:t>
            </a:r>
          </a:p>
          <a:p>
            <a:r>
              <a:rPr lang="en-US"/>
              <a:t>What education and training requirements are needed for most careers in this pathway?</a:t>
            </a:r>
          </a:p>
          <a:p>
            <a:r>
              <a:rPr lang="en-US"/>
              <a:t>What are the working conditions for most careers in this pathway?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average earnings of some careers in this pathway and why they differ from other careers.</a:t>
            </a:r>
          </a:p>
          <a:p>
            <a:r>
              <a:rPr lang="en-US" dirty="0"/>
              <a:t>List three character traits you possess which would make you successful in a career in this pathway.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U.S. Department of Labor.  Occupational Outlook Handbook. </a:t>
            </a:r>
          </a:p>
          <a:p>
            <a:r>
              <a:rPr lang="en-US" sz="2000" dirty="0"/>
              <a:t>Washington, D.C.: </a:t>
            </a:r>
            <a:r>
              <a:rPr lang="en-US" sz="2000" dirty="0" err="1"/>
              <a:t>Jist</a:t>
            </a:r>
            <a:r>
              <a:rPr lang="en-US" sz="2000" dirty="0"/>
              <a:t> Works, 2013.</a:t>
            </a:r>
          </a:p>
          <a:p>
            <a:r>
              <a:rPr lang="en-US" sz="2000" dirty="0"/>
              <a:t>http://online.onetcenter.org/</a:t>
            </a:r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sz="2000" b="1" dirty="0"/>
              <a:t>Production Coordinators</a:t>
            </a:r>
          </a:p>
          <a:p>
            <a:pPr marL="0" indent="0">
              <a:buNone/>
            </a:pPr>
            <a:r>
              <a:rPr lang="en-US" sz="2000" dirty="0"/>
              <a:t>Holly </a:t>
            </a:r>
            <a:r>
              <a:rPr lang="en-US" sz="2000" dirty="0" err="1"/>
              <a:t>Mannan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John Carroll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Graphics Designer</a:t>
            </a:r>
          </a:p>
          <a:p>
            <a:pPr marL="0" indent="0">
              <a:buNone/>
            </a:pPr>
            <a:r>
              <a:rPr lang="en-US" sz="2000" dirty="0"/>
              <a:t>John Carroll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Technical Writer</a:t>
            </a:r>
          </a:p>
          <a:p>
            <a:pPr marL="0" indent="0">
              <a:buNone/>
            </a:pPr>
            <a:r>
              <a:rPr lang="en-US" sz="2000" dirty="0"/>
              <a:t>Jessica Odom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Vice President of 	</a:t>
            </a:r>
          </a:p>
          <a:p>
            <a:pPr marL="0" indent="0">
              <a:buNone/>
            </a:pPr>
            <a:r>
              <a:rPr lang="en-US" sz="2000" b="1" dirty="0"/>
              <a:t>Brand Management</a:t>
            </a: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Clayton Franklin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Executive Producers</a:t>
            </a:r>
          </a:p>
          <a:p>
            <a:pPr marL="0" indent="0">
              <a:buNone/>
            </a:pPr>
            <a:r>
              <a:rPr lang="en-US" sz="2000" dirty="0"/>
              <a:t>Gordon Davis, Ph.D.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24000" y="6248400"/>
            <a:ext cx="7467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 sz="1200" dirty="0">
                <a:latin typeface="Calibri" panose="020F0502020204030204" pitchFamily="34" charset="0"/>
              </a:rPr>
              <a:t>CEV Multimedia. Ltd.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 sz="1200" dirty="0">
                <a:latin typeface="Calibri" panose="020F0502020204030204" pitchFamily="34" charset="0"/>
              </a:rPr>
              <a:t>©MMXIII</a:t>
            </a:r>
          </a:p>
        </p:txBody>
      </p:sp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Careers focus on the development of new technologies aimed at creating solutions for today</a:t>
            </a:r>
            <a:r>
              <a:rPr lang="ja-JP" altLang="en-US"/>
              <a:t>’</a:t>
            </a:r>
            <a:r>
              <a:rPr lang="en-US" altLang="ja-JP"/>
              <a:t>s problems</a:t>
            </a:r>
          </a:p>
          <a:p>
            <a:r>
              <a:rPr lang="en-US" altLang="en-US"/>
              <a:t>Can work in a wide variety of areas, including:</a:t>
            </a:r>
          </a:p>
          <a:p>
            <a:pPr lvl="1"/>
            <a:r>
              <a:rPr lang="en-US" altLang="en-US"/>
              <a:t>architecture</a:t>
            </a:r>
          </a:p>
          <a:p>
            <a:pPr lvl="1"/>
            <a:r>
              <a:rPr lang="en-US" altLang="en-US"/>
              <a:t>biotechnology</a:t>
            </a:r>
          </a:p>
          <a:p>
            <a:pPr lvl="1"/>
            <a:r>
              <a:rPr lang="en-US" altLang="en-US"/>
              <a:t>mechanics</a:t>
            </a:r>
          </a:p>
          <a:p>
            <a:pPr lvl="1"/>
            <a:r>
              <a:rPr lang="en-US" altLang="en-US"/>
              <a:t>construction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Aeronautical Engineer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design, construct and test aircrafts, missiles and spacecraft</a:t>
            </a:r>
          </a:p>
          <a:p>
            <a:pPr lvl="1"/>
            <a:r>
              <a:rPr lang="en-US"/>
              <a:t>suggest improvements in testing equipment and techniques</a:t>
            </a:r>
          </a:p>
          <a:p>
            <a:pPr lvl="1"/>
            <a:r>
              <a:rPr lang="en-US"/>
              <a:t>develop design of aeronautical or aerospace products or systems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Aeronautical Engin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31720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Aeronautical Engineer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guide and organize activities of engineering or technical personnel </a:t>
            </a:r>
          </a:p>
          <a:p>
            <a:pPr lvl="1"/>
            <a:r>
              <a:rPr lang="en-US"/>
              <a:t>create and design criteria for testing methods, production costs, quality standards and completion dates</a:t>
            </a:r>
          </a:p>
          <a:p>
            <a:pPr lvl="1"/>
            <a:r>
              <a:rPr lang="en-US"/>
              <a:t>evaluate uses of materials and equipment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Aeronautical Engin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31720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Aeronautical Engineer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Education/training:</a:t>
            </a:r>
          </a:p>
          <a:p>
            <a:pPr lvl="1"/>
            <a:r>
              <a:rPr lang="en-US" altLang="en-US"/>
              <a:t>bachelor’</a:t>
            </a:r>
            <a:r>
              <a:rPr lang="en-US" altLang="ja-JP"/>
              <a:t>s degree or higher in engineering usually the minimum requirement</a:t>
            </a:r>
          </a:p>
          <a:p>
            <a:pPr lvl="1"/>
            <a:r>
              <a:rPr lang="en-US" altLang="en-US"/>
              <a:t>master’</a:t>
            </a:r>
            <a:r>
              <a:rPr lang="en-US" altLang="ja-JP"/>
              <a:t>s or doctoral degree required for placement within many companies</a:t>
            </a:r>
          </a:p>
          <a:p>
            <a:r>
              <a:rPr lang="en-US" altLang="en-US"/>
              <a:t>Median salary: </a:t>
            </a:r>
          </a:p>
          <a:p>
            <a:pPr lvl="1"/>
            <a:r>
              <a:rPr lang="en-US" altLang="en-US"/>
              <a:t>$102,420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Aeronautical Engin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31720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Engineer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create chemical plant equipment and develop ways to manufacture chemicals and products</a:t>
            </a:r>
          </a:p>
          <a:p>
            <a:pPr lvl="1"/>
            <a:r>
              <a:rPr lang="en-US"/>
              <a:t>develop safety procedures for employees working with equipment and chemical reactions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Chemical Engin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31720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Engineer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establish best arrangement of operations such as mixing, crushing, heat transfer, distillation and drying</a:t>
            </a:r>
          </a:p>
          <a:p>
            <a:pPr lvl="1"/>
            <a:r>
              <a:rPr lang="en-US"/>
              <a:t>establish degree of control over production variables such as temperature and pressure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Chemical Engin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31720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Engineer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Education/training:</a:t>
            </a:r>
          </a:p>
          <a:p>
            <a:pPr lvl="1"/>
            <a:r>
              <a:rPr lang="en-US" altLang="en-US"/>
              <a:t>bachelor’</a:t>
            </a:r>
            <a:r>
              <a:rPr lang="en-US" altLang="ja-JP"/>
              <a:t>s degree or higher in chemistry usually the minimum requirement</a:t>
            </a:r>
          </a:p>
          <a:p>
            <a:pPr lvl="1"/>
            <a:r>
              <a:rPr lang="en-US" altLang="en-US"/>
              <a:t>master’</a:t>
            </a:r>
            <a:r>
              <a:rPr lang="en-US" altLang="ja-JP"/>
              <a:t>s or doctoral degree required for placement within many companies</a:t>
            </a:r>
          </a:p>
          <a:p>
            <a:r>
              <a:rPr lang="en-US" altLang="en-US"/>
              <a:t>Median salary: </a:t>
            </a:r>
          </a:p>
          <a:p>
            <a:pPr lvl="1"/>
            <a:r>
              <a:rPr lang="en-US" altLang="en-US"/>
              <a:t>$92,930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6FF-0CB0-4AF9-9ADF-FCFCE8CE2FD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Chemical Engin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31720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6514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70&quot;/&gt;&lt;/object&gt;&lt;object type=&quot;3&quot; unique_id=&quot;10009&quot;&gt;&lt;property id=&quot;20148&quot; value=&quot;5&quot;/&gt;&lt;property id=&quot;20300&quot; value=&quot;Slide 6&quot;/&gt;&lt;property id=&quot;20307&quot; value=&quot;271&quot;/&gt;&lt;/object&gt;&lt;object type=&quot;3&quot; unique_id=&quot;10010&quot;&gt;&lt;property id=&quot;20148&quot; value=&quot;5&quot;/&gt;&lt;property id=&quot;20300&quot; value=&quot;Slide 7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72&quot;/&gt;&lt;/object&gt;&lt;object type=&quot;3&quot; unique_id=&quot;10012&quot;&gt;&lt;property id=&quot;20148&quot; value=&quot;5&quot;/&gt;&lt;property id=&quot;20300&quot; value=&quot;Slide 9&quot;/&gt;&lt;property id=&quot;20307&quot; value=&quot;273&quot;/&gt;&lt;/object&gt;&lt;object type=&quot;3&quot; unique_id=&quot;10013&quot;&gt;&lt;property id=&quot;20148&quot; value=&quot;5&quot;/&gt;&lt;property id=&quot;20300&quot; value=&quot;Slide 10&quot;/&gt;&lt;property id=&quot;20307&quot; value=&quot;261&quot;/&gt;&lt;/object&gt;&lt;object type=&quot;3&quot; unique_id=&quot;10014&quot;&gt;&lt;property id=&quot;20148&quot; value=&quot;5&quot;/&gt;&lt;property id=&quot;20300&quot; value=&quot;Slide 11&quot;/&gt;&lt;property id=&quot;20307&quot; value=&quot;274&quot;/&gt;&lt;/object&gt;&lt;object type=&quot;3&quot; unique_id=&quot;10015&quot;&gt;&lt;property id=&quot;20148&quot; value=&quot;5&quot;/&gt;&lt;property id=&quot;20300&quot; value=&quot;Slide 12&quot;/&gt;&lt;property id=&quot;20307&quot; value=&quot;262&quot;/&gt;&lt;/object&gt;&lt;object type=&quot;3&quot; unique_id=&quot;10016&quot;&gt;&lt;property id=&quot;20148&quot; value=&quot;5&quot;/&gt;&lt;property id=&quot;20300&quot; value=&quot;Slide 13&quot;/&gt;&lt;property id=&quot;20307&quot; value=&quot;275&quot;/&gt;&lt;/object&gt;&lt;object type=&quot;3&quot; unique_id=&quot;10017&quot;&gt;&lt;property id=&quot;20148&quot; value=&quot;5&quot;/&gt;&lt;property id=&quot;20300&quot; value=&quot;Slide 14&quot;/&gt;&lt;property id=&quot;20307&quot; value=&quot;276&quot;/&gt;&lt;/object&gt;&lt;object type=&quot;3&quot; unique_id=&quot;10018&quot;&gt;&lt;property id=&quot;20148&quot; value=&quot;5&quot;/&gt;&lt;property id=&quot;20300&quot; value=&quot;Slide 15&quot;/&gt;&lt;property id=&quot;20307&quot; value=&quot;263&quot;/&gt;&lt;/object&gt;&lt;object type=&quot;3&quot; unique_id=&quot;10019&quot;&gt;&lt;property id=&quot;20148&quot; value=&quot;5&quot;/&gt;&lt;property id=&quot;20300&quot; value=&quot;Slide 16&quot;/&gt;&lt;property id=&quot;20307&quot; value=&quot;277&quot;/&gt;&lt;/object&gt;&lt;object type=&quot;3&quot; unique_id=&quot;10020&quot;&gt;&lt;property id=&quot;20148&quot; value=&quot;5&quot;/&gt;&lt;property id=&quot;20300&quot; value=&quot;Slide 17&quot;/&gt;&lt;property id=&quot;20307&quot; value=&quot;278&quot;/&gt;&lt;/object&gt;&lt;object type=&quot;3&quot; unique_id=&quot;10021&quot;&gt;&lt;property id=&quot;20148&quot; value=&quot;5&quot;/&gt;&lt;property id=&quot;20300&quot; value=&quot;Slide 18&quot;/&gt;&lt;property id=&quot;20307&quot; value=&quot;264&quot;/&gt;&lt;/object&gt;&lt;object type=&quot;3&quot; unique_id=&quot;10022&quot;&gt;&lt;property id=&quot;20148&quot; value=&quot;5&quot;/&gt;&lt;property id=&quot;20300&quot; value=&quot;Slide 19&quot;/&gt;&lt;property id=&quot;20307&quot; value=&quot;279&quot;/&gt;&lt;/object&gt;&lt;object type=&quot;3&quot; unique_id=&quot;10023&quot;&gt;&lt;property id=&quot;20148&quot; value=&quot;5&quot;/&gt;&lt;property id=&quot;20300&quot; value=&quot;Slide 20&quot;/&gt;&lt;property id=&quot;20307&quot; value=&quot;265&quot;/&gt;&lt;/object&gt;&lt;object type=&quot;3&quot; unique_id=&quot;10024&quot;&gt;&lt;property id=&quot;20148&quot; value=&quot;5&quot;/&gt;&lt;property id=&quot;20300&quot; value=&quot;Slide 21&quot;/&gt;&lt;property id=&quot;20307&quot; value=&quot;280&quot;/&gt;&lt;/object&gt;&lt;object type=&quot;3&quot; unique_id=&quot;10025&quot;&gt;&lt;property id=&quot;20148&quot; value=&quot;5&quot;/&gt;&lt;property id=&quot;20300&quot; value=&quot;Slide 22&quot;/&gt;&lt;property id=&quot;20307&quot; value=&quot;266&quot;/&gt;&lt;/object&gt;&lt;object type=&quot;3&quot; unique_id=&quot;10026&quot;&gt;&lt;property id=&quot;20148&quot; value=&quot;5&quot;/&gt;&lt;property id=&quot;20300&quot; value=&quot;Slide 23&quot;/&gt;&lt;property id=&quot;20307&quot; value=&quot;267&quot;/&gt;&lt;/object&gt;&lt;object type=&quot;3&quot; unique_id=&quot;10027&quot;&gt;&lt;property id=&quot;20148&quot; value=&quot;5&quot;/&gt;&lt;property id=&quot;20300&quot; value=&quot;Slide 24&quot;/&gt;&lt;property id=&quot;20307&quot; value=&quot;268&quot;/&gt;&lt;/object&gt;&lt;object type=&quot;3&quot; unique_id=&quot;10028&quot;&gt;&lt;property id=&quot;20148&quot; value=&quot;5&quot;/&gt;&lt;property id=&quot;20300&quot; value=&quot;Slide 25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AA CEV Styl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816</Words>
  <Application>Microsoft Office PowerPoint</Application>
  <PresentationFormat>On-screen Show (4:3)</PresentationFormat>
  <Paragraphs>175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ＭＳ Ｐゴシック</vt:lpstr>
      <vt:lpstr>Aharoni</vt:lpstr>
      <vt:lpstr>Arial</vt:lpstr>
      <vt:lpstr>Arial Black</vt:lpstr>
      <vt:lpstr>Calibri</vt:lpstr>
      <vt:lpstr>Custom Design</vt:lpstr>
      <vt:lpstr>PowerPoint Presentation</vt:lpstr>
      <vt:lpstr>Objectives</vt:lpstr>
      <vt:lpstr>Pathway Overview</vt:lpstr>
      <vt:lpstr>Aeronautical Engineer</vt:lpstr>
      <vt:lpstr>Aeronautical Engineer</vt:lpstr>
      <vt:lpstr>Aeronautical Engineer</vt:lpstr>
      <vt:lpstr>Chemical Engineer</vt:lpstr>
      <vt:lpstr>Chemical Engineer</vt:lpstr>
      <vt:lpstr>Chemical Engineer</vt:lpstr>
      <vt:lpstr>Civil Engineer</vt:lpstr>
      <vt:lpstr>Civil Engineer</vt:lpstr>
      <vt:lpstr>Civil Engineer</vt:lpstr>
      <vt:lpstr>Industrial Engineer</vt:lpstr>
      <vt:lpstr>Industrial Engineer</vt:lpstr>
      <vt:lpstr>Industrial Engineer</vt:lpstr>
      <vt:lpstr>Mechanical Engineer</vt:lpstr>
      <vt:lpstr>Mechanical Engineer</vt:lpstr>
      <vt:lpstr>Mechanical Engineer</vt:lpstr>
      <vt:lpstr>Drafter</vt:lpstr>
      <vt:lpstr>Drafter</vt:lpstr>
      <vt:lpstr>Drafter</vt:lpstr>
      <vt:lpstr>Technical Writer</vt:lpstr>
      <vt:lpstr>Technical Writer</vt:lpstr>
      <vt:lpstr>Discussion Questions</vt:lpstr>
      <vt:lpstr>Discussion Questions</vt:lpstr>
      <vt:lpstr>Resources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Laptop1</cp:lastModifiedBy>
  <cp:revision>30</cp:revision>
  <dcterms:created xsi:type="dcterms:W3CDTF">2008-02-25T02:58:53Z</dcterms:created>
  <dcterms:modified xsi:type="dcterms:W3CDTF">2018-09-24T01:28:49Z</dcterms:modified>
</cp:coreProperties>
</file>