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8" autoAdjust="0"/>
  </p:normalViewPr>
  <p:slideViewPr>
    <p:cSldViewPr>
      <p:cViewPr varScale="1">
        <p:scale>
          <a:sx n="78" d="100"/>
          <a:sy n="78" d="100"/>
        </p:scale>
        <p:origin x="1212" y="84"/>
      </p:cViewPr>
      <p:guideLst>
        <p:guide orient="horz" pos="1056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0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01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C55A171-130C-41EC-99F1-C7FEDE41211F}" type="datetimeFigureOut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9802A61-2F69-46FC-9A80-EAC73B9B7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F05D5-880E-436F-8D2E-B0C7E593FB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2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CBB3E-F513-4A20-84A8-F78014197AB5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17AC-2579-4063-AA8B-DCADAC9F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33400" y="2589074"/>
            <a:ext cx="80772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Law Enforcement Services</a:t>
            </a:r>
          </a:p>
        </p:txBody>
      </p:sp>
    </p:spTree>
    <p:extLst>
      <p:ext uri="{BB962C8B-B14F-4D97-AF65-F5344CB8AC3E}">
        <p14:creationId xmlns:p14="http://schemas.microsoft.com/office/powerpoint/2010/main" val="383992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772400" cy="914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93837"/>
            <a:ext cx="7391400" cy="486251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1973-E4C4-43F3-B5A0-8B7D1B4150D5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4BCF9-701D-496F-9B73-80BB69322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0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A545-D9D4-4108-B920-7E00F48427C3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FD0F-A695-44E2-9372-ABC8A1413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86B76C-A90B-4DC8-A08B-99EF264DCCDC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2353E1-F54B-401A-B809-60C769E19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59D04-DEBC-4F14-954D-93AD55A63184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&amp; Customs </a:t>
            </a:r>
            <a:br>
              <a:rPr lang="en-US" dirty="0"/>
            </a:br>
            <a:r>
              <a:rPr lang="en-US" dirty="0"/>
              <a:t>Inspector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usually required</a:t>
            </a:r>
          </a:p>
          <a:p>
            <a:pPr lvl="1"/>
            <a:r>
              <a:rPr lang="en-US"/>
              <a:t>younger than 37 at time of appointment</a:t>
            </a:r>
          </a:p>
          <a:p>
            <a:pPr lvl="1"/>
            <a:r>
              <a:rPr lang="en-US"/>
              <a:t>have a valid driver licenses and pass an exam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$71,770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l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8852" y="0"/>
            <a:ext cx="2257148" cy="150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Police Officer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enforce laws and ordinances, monitor traffic, control crowds, prevent crime and make arrests </a:t>
            </a:r>
          </a:p>
          <a:p>
            <a:pPr lvl="1"/>
            <a:r>
              <a:rPr lang="en-US"/>
              <a:t>keep order, respond to emergencies, protect people/property and enforce laws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Police Officer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2219" y="0"/>
            <a:ext cx="2288219" cy="152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Police Officer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encourage positive community relations </a:t>
            </a:r>
          </a:p>
          <a:p>
            <a:pPr lvl="1"/>
            <a:r>
              <a:rPr lang="en-US"/>
              <a:t>record happenings to prepare reports documenting incidents and activities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Police Officer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2219" y="0"/>
            <a:ext cx="2288219" cy="152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Police Officer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college is generally required</a:t>
            </a:r>
          </a:p>
          <a:p>
            <a:pPr lvl="1"/>
            <a:r>
              <a:rPr lang="en-US"/>
              <a:t>training in police academy for 12 to 14 weeks</a:t>
            </a:r>
          </a:p>
          <a:p>
            <a:pPr lvl="2"/>
            <a:r>
              <a:rPr lang="en-US"/>
              <a:t>training covers law, civil rights, state laws, accident investigation, use of firearms, self defense and more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Police Officer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2219" y="0"/>
            <a:ext cx="2288219" cy="152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Police Officer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may hire high school graduates as cadets or trainees until the minimum age of 20 or 21 is met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$54,230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Police Officer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2219" y="0"/>
            <a:ext cx="2288219" cy="152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Sheriff &amp; Deputy Sheriff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keep law and order in rural areas and serve legal processes of courts </a:t>
            </a:r>
          </a:p>
          <a:p>
            <a:pPr lvl="1"/>
            <a:r>
              <a:rPr lang="en-US"/>
              <a:t>monitor courthouse, guard court or grand jury and usher defendants </a:t>
            </a:r>
          </a:p>
          <a:p>
            <a:pPr lvl="1"/>
            <a:r>
              <a:rPr lang="en-US"/>
              <a:t>monitor specific areas to find law violators, give citations and make arrests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heri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59" y="22194"/>
            <a:ext cx="2212759" cy="147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Sheriff &amp; Deputy Sheriff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investigate illegal or suspicious activities </a:t>
            </a:r>
          </a:p>
          <a:p>
            <a:pPr lvl="1"/>
            <a:r>
              <a:rPr lang="en-US"/>
              <a:t>confirm proper legal charges were made against law offenders  </a:t>
            </a:r>
          </a:p>
          <a:p>
            <a:pPr lvl="1"/>
            <a:r>
              <a:rPr lang="en-US"/>
              <a:t>carry out arrest warrants </a:t>
            </a:r>
          </a:p>
          <a:p>
            <a:pPr lvl="1"/>
            <a:r>
              <a:rPr lang="en-US"/>
              <a:t>find and take persons into custody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heri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59" y="22194"/>
            <a:ext cx="2212759" cy="147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Sheriff &amp; Deputy Sheriff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college in a related field such as criminal justice usually preferred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$54,230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heri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59" y="22194"/>
            <a:ext cx="2212759" cy="147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Police Detective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perform investigations to solve criminal cases or prevent crimes </a:t>
            </a:r>
          </a:p>
          <a:p>
            <a:pPr lvl="1"/>
            <a:r>
              <a:rPr lang="en-US"/>
              <a:t>inspect crime scenes to gather clues and evidence, such as loose hairs, clothing or weapons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Police Detective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Police Detective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gather evidence from suspects </a:t>
            </a:r>
          </a:p>
          <a:p>
            <a:pPr lvl="1"/>
            <a:r>
              <a:rPr lang="en-US"/>
              <a:t>give testimony as a witness in court</a:t>
            </a:r>
          </a:p>
          <a:p>
            <a:pPr lvl="1"/>
            <a:r>
              <a:rPr lang="en-US"/>
              <a:t>protect deceased bodies for medical examiner's inspection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Police Detective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gain a basic understanding of the Law Enforcement Services Pathway.</a:t>
            </a:r>
          </a:p>
          <a:p>
            <a:r>
              <a:rPr lang="en-US"/>
              <a:t>To discover career options available within the Law Enforcement Services Pathway.</a:t>
            </a:r>
          </a:p>
          <a:p>
            <a:r>
              <a:rPr lang="en-US"/>
              <a:t>To explore the working environment, educational requirements, skills needed and salary of careers available within the Law Enforcement Services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82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Police Detective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a related field such as criminal justice preferred </a:t>
            </a:r>
          </a:p>
          <a:p>
            <a:pPr lvl="1"/>
            <a:r>
              <a:rPr lang="en-US"/>
              <a:t>must be U.S. citizen, 20 years old, pass physical and personal qualifications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Police Detective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Police Detective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2"/>
            <a:r>
              <a:rPr lang="en-US"/>
              <a:t>federal positions require minimum of 21 years old, no older than 37 at time of appointment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$71,770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Police Detective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Bailiff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keep order in courts of law </a:t>
            </a:r>
          </a:p>
          <a:p>
            <a:pPr lvl="1"/>
            <a:r>
              <a:rPr lang="en-US"/>
              <a:t>gather and keep unauthorized firearms from entering courtroom </a:t>
            </a:r>
          </a:p>
          <a:p>
            <a:pPr lvl="1"/>
            <a:r>
              <a:rPr lang="en-US"/>
              <a:t>protect jury from outside contact </a:t>
            </a:r>
          </a:p>
          <a:p>
            <a:pPr lvl="1"/>
            <a:r>
              <a:rPr lang="en-US"/>
              <a:t>guard housing of jury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Bailiff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Bailiff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college is generally preferred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$38,950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Bailiff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2209800" cy="147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Technician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gather and review physical evidence related to criminal investigations </a:t>
            </a:r>
          </a:p>
          <a:p>
            <a:pPr lvl="1"/>
            <a:r>
              <a:rPr lang="en-US"/>
              <a:t>determine significance of weapons and substances to investigation  </a:t>
            </a:r>
          </a:p>
          <a:p>
            <a:pPr lvl="1"/>
            <a:r>
              <a:rPr lang="en-US"/>
              <a:t>act as an expert witness on evidence or crime laboratory techniques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763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Technician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may specialize in areas, such as ballistics, fingerprinting, handwriting or biochemistry </a:t>
            </a:r>
          </a:p>
          <a:p>
            <a:pPr lvl="1"/>
            <a:r>
              <a:rPr lang="en-US"/>
              <a:t>report on the detailing findings, methods and laboratory techniques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763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Technician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use and maintain laboratory equipment </a:t>
            </a:r>
          </a:p>
          <a:p>
            <a:pPr lvl="1"/>
            <a:r>
              <a:rPr lang="en-US"/>
              <a:t>recognize and classify substances, materials and other evidence found at crime scenes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763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Evidence Technician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a related field generally preferred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$52,180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763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Animal Control Officer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collect abandoned, dangerous or unattended animals  </a:t>
            </a:r>
          </a:p>
          <a:p>
            <a:pPr lvl="1"/>
            <a:r>
              <a:rPr lang="en-US"/>
              <a:t>investigate reports of animal attacks or animal cruelty, interview witnesses, collect evidence and write reports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-1"/>
            <a:ext cx="1520191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Animal Control Officer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collect and remove uncontrolled or abused animals from harsh conditions </a:t>
            </a:r>
          </a:p>
          <a:p>
            <a:pPr lvl="1"/>
            <a:r>
              <a:rPr lang="en-US"/>
              <a:t>inspect animals for injuries or malnutrition and organize necessary medical treatment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-1"/>
            <a:ext cx="1520191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Careers focus on the protection of the public, maintaining order and enforcing laws and regulations</a:t>
            </a:r>
          </a:p>
          <a:p>
            <a:r>
              <a:rPr lang="en-US"/>
              <a:t>Duties include:</a:t>
            </a:r>
          </a:p>
          <a:p>
            <a:pPr lvl="1"/>
            <a:r>
              <a:rPr lang="en-US"/>
              <a:t>investigating criminal activity</a:t>
            </a:r>
          </a:p>
          <a:p>
            <a:pPr lvl="1"/>
            <a:r>
              <a:rPr lang="en-US"/>
              <a:t>studying evidence</a:t>
            </a:r>
          </a:p>
          <a:p>
            <a:pPr lvl="1"/>
            <a:r>
              <a:rPr lang="en-US"/>
              <a:t>keeping order in court rooms</a:t>
            </a:r>
          </a:p>
          <a:p>
            <a:pPr lvl="1"/>
            <a:r>
              <a:rPr lang="en-US"/>
              <a:t>working with the public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Animal Control Officer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college in a related field generally preferred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$32,460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-1"/>
            <a:ext cx="1520191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the Law Enforcement Services Pathway and the careers available within the pathway.</a:t>
            </a:r>
          </a:p>
          <a:p>
            <a:r>
              <a:rPr lang="en-US"/>
              <a:t>What education and training requirements are needed for most careers in this pathway?</a:t>
            </a:r>
          </a:p>
          <a:p>
            <a:r>
              <a:rPr lang="en-US"/>
              <a:t>What are the working conditions for most careers in this pathway?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average earnings of some careers in this pathway and why they differ from other careers.</a:t>
            </a:r>
          </a:p>
          <a:p>
            <a:r>
              <a:rPr lang="en-US" dirty="0"/>
              <a:t>List three character traits you possess which would make you successful in a career in this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U.S. Department of Labor.  Occupational Outlook Handbook. </a:t>
            </a:r>
          </a:p>
          <a:p>
            <a:r>
              <a:rPr lang="en-US" sz="2000" dirty="0"/>
              <a:t>Washington, D.C.: </a:t>
            </a:r>
            <a:r>
              <a:rPr lang="en-US" sz="2000" dirty="0" err="1"/>
              <a:t>Jist</a:t>
            </a:r>
            <a:r>
              <a:rPr lang="en-US" sz="2000" dirty="0"/>
              <a:t> Works, 2013.</a:t>
            </a:r>
          </a:p>
          <a:p>
            <a:r>
              <a:rPr lang="en-US" sz="2000" dirty="0"/>
              <a:t>http://online.onetcenter.org/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b="1" dirty="0"/>
              <a:t>Production Coordinators</a:t>
            </a:r>
          </a:p>
          <a:p>
            <a:pPr marL="0" indent="0">
              <a:buNone/>
            </a:pPr>
            <a:r>
              <a:rPr lang="en-US" sz="2000" dirty="0"/>
              <a:t>Holly </a:t>
            </a:r>
            <a:r>
              <a:rPr lang="en-US" sz="2000" dirty="0" err="1"/>
              <a:t>Mannan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Graphics Designer</a:t>
            </a:r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Technical Writer</a:t>
            </a:r>
          </a:p>
          <a:p>
            <a:pPr marL="0" indent="0">
              <a:buNone/>
            </a:pPr>
            <a:r>
              <a:rPr lang="en-US" sz="2000" dirty="0"/>
              <a:t>Jessica Odom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Vice President of 	</a:t>
            </a:r>
          </a:p>
          <a:p>
            <a:pPr marL="0" indent="0">
              <a:buNone/>
            </a:pPr>
            <a:r>
              <a:rPr lang="en-US" sz="2000" b="1" dirty="0"/>
              <a:t>Brand Management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Executive Producers</a:t>
            </a:r>
          </a:p>
          <a:p>
            <a:pPr marL="0" indent="0">
              <a:buNone/>
            </a:pPr>
            <a:r>
              <a:rPr lang="en-US" sz="2000" dirty="0"/>
              <a:t>Gordon Davis, Ph.D.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7467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CEV Multimedia. Ltd.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©MMXIII</a:t>
            </a:r>
          </a:p>
        </p:txBody>
      </p:sp>
    </p:spTree>
    <p:extLst>
      <p:ext uri="{BB962C8B-B14F-4D97-AF65-F5344CB8AC3E}">
        <p14:creationId xmlns:p14="http://schemas.microsoft.com/office/powerpoint/2010/main" val="154530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Criminal Investigator/</a:t>
            </a:r>
            <a:br>
              <a:rPr lang="en-US"/>
            </a:br>
            <a:r>
              <a:rPr lang="en-US"/>
              <a:t>Special Agent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investigate suspected criminal violations of federal, state or local laws </a:t>
            </a:r>
          </a:p>
          <a:p>
            <a:pPr lvl="1"/>
            <a:r>
              <a:rPr lang="en-US"/>
              <a:t>gather and confirm evidence by interviewing and watching suspects and witnesses and reading reports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Criminal Investigator.jpg"/>
          <p:cNvPicPr>
            <a:picLocks noChangeAspect="1"/>
          </p:cNvPicPr>
          <p:nvPr/>
        </p:nvPicPr>
        <p:blipFill>
          <a:blip r:embed="rId2" cstate="print"/>
          <a:srcRect l="1667" r="2500"/>
          <a:stretch>
            <a:fillRect/>
          </a:stretch>
        </p:blipFill>
        <p:spPr>
          <a:xfrm>
            <a:off x="0" y="1"/>
            <a:ext cx="2209800" cy="153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Criminal Investigator/</a:t>
            </a:r>
            <a:br>
              <a:rPr lang="en-US"/>
            </a:br>
            <a:r>
              <a:rPr lang="en-US"/>
              <a:t>Special Agent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use cameras and photocopies to keep record of evidence and documents </a:t>
            </a:r>
          </a:p>
          <a:p>
            <a:pPr lvl="1"/>
            <a:r>
              <a:rPr lang="en-US"/>
              <a:t>analyze records to find links in chains of evidence or information</a:t>
            </a:r>
          </a:p>
          <a:p>
            <a:pPr lvl="1"/>
            <a:r>
              <a:rPr lang="en-US"/>
              <a:t>establish if evidence is adequate for recommending prosecution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Criminal Investigator.jpg"/>
          <p:cNvPicPr>
            <a:picLocks noChangeAspect="1"/>
          </p:cNvPicPr>
          <p:nvPr/>
        </p:nvPicPr>
        <p:blipFill>
          <a:blip r:embed="rId2" cstate="print"/>
          <a:srcRect l="1667" r="2500"/>
          <a:stretch>
            <a:fillRect/>
          </a:stretch>
        </p:blipFill>
        <p:spPr>
          <a:xfrm>
            <a:off x="0" y="1"/>
            <a:ext cx="2209800" cy="153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Criminal Investigator/</a:t>
            </a:r>
            <a:br>
              <a:rPr lang="en-US"/>
            </a:br>
            <a:r>
              <a:rPr lang="en-US"/>
              <a:t>Special Agent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a related field such as criminal justice is typically required</a:t>
            </a:r>
          </a:p>
          <a:p>
            <a:pPr lvl="1"/>
            <a:r>
              <a:rPr lang="en-US"/>
              <a:t>must be U.S. citizen, 20 years old, pass physical and personal qualifications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riminal Investigator.jpg"/>
          <p:cNvPicPr>
            <a:picLocks noChangeAspect="1"/>
          </p:cNvPicPr>
          <p:nvPr/>
        </p:nvPicPr>
        <p:blipFill>
          <a:blip r:embed="rId2" cstate="print"/>
          <a:srcRect l="1667" r="2500"/>
          <a:stretch>
            <a:fillRect/>
          </a:stretch>
        </p:blipFill>
        <p:spPr>
          <a:xfrm>
            <a:off x="0" y="1"/>
            <a:ext cx="2209800" cy="153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Criminal Investigator/</a:t>
            </a:r>
            <a:br>
              <a:rPr lang="en-US"/>
            </a:br>
            <a:r>
              <a:rPr lang="en-US"/>
              <a:t>Special Agent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2"/>
            <a:r>
              <a:rPr lang="en-US"/>
              <a:t>federal positions require minimum of 21 years old, no older than 37 at time of appointment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$71,770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riminal Investigator.jpg"/>
          <p:cNvPicPr>
            <a:picLocks noChangeAspect="1"/>
          </p:cNvPicPr>
          <p:nvPr/>
        </p:nvPicPr>
        <p:blipFill>
          <a:blip r:embed="rId2" cstate="print"/>
          <a:srcRect l="1667" r="2500"/>
          <a:stretch>
            <a:fillRect/>
          </a:stretch>
        </p:blipFill>
        <p:spPr>
          <a:xfrm>
            <a:off x="0" y="1"/>
            <a:ext cx="2209800" cy="153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&amp; Customs </a:t>
            </a:r>
            <a:br>
              <a:rPr lang="en-US" dirty="0"/>
            </a:br>
            <a:r>
              <a:rPr lang="en-US" dirty="0"/>
              <a:t>Inspector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examine persons, common carriers, goods and merchandise arriving or departing from the United States or between states </a:t>
            </a:r>
          </a:p>
          <a:p>
            <a:pPr lvl="1"/>
            <a:r>
              <a:rPr lang="en-US"/>
              <a:t>inspect immigration applications, visas, passports and perform interviews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l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8852" y="0"/>
            <a:ext cx="2257148" cy="150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&amp; Customs </a:t>
            </a:r>
            <a:br>
              <a:rPr lang="en-US" dirty="0"/>
            </a:br>
            <a:r>
              <a:rPr lang="en-US" dirty="0"/>
              <a:t>Inspector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hold people who are in violation of customs or immigration laws and arrange legal action </a:t>
            </a:r>
          </a:p>
          <a:p>
            <a:pPr lvl="1"/>
            <a:r>
              <a:rPr lang="en-US"/>
              <a:t>find and confiscate contraband, undeclared merchandise, vehicles, aircrafts or boats containing such merchandise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F833-E3CF-416B-A821-4AEF99C069B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l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8852" y="0"/>
            <a:ext cx="2257148" cy="150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56623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AA CEV Sty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1057</Words>
  <Application>Microsoft Office PowerPoint</Application>
  <PresentationFormat>On-screen Show (4:3)</PresentationFormat>
  <Paragraphs>216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Arial Black</vt:lpstr>
      <vt:lpstr>Calibri</vt:lpstr>
      <vt:lpstr>Custom Design</vt:lpstr>
      <vt:lpstr>PowerPoint Presentation</vt:lpstr>
      <vt:lpstr>Objectives</vt:lpstr>
      <vt:lpstr>Pathway Overview</vt:lpstr>
      <vt:lpstr>Criminal Investigator/ Special Agent</vt:lpstr>
      <vt:lpstr>Criminal Investigator/ Special Agent</vt:lpstr>
      <vt:lpstr>Criminal Investigator/ Special Agent</vt:lpstr>
      <vt:lpstr>Criminal Investigator/ Special Agent</vt:lpstr>
      <vt:lpstr>Immigration &amp; Customs  Inspector</vt:lpstr>
      <vt:lpstr>Immigration &amp; Customs  Inspector</vt:lpstr>
      <vt:lpstr>Immigration &amp; Customs  Inspector</vt:lpstr>
      <vt:lpstr>Police Officer</vt:lpstr>
      <vt:lpstr>Police Officer</vt:lpstr>
      <vt:lpstr>Police Officer</vt:lpstr>
      <vt:lpstr>Police Officer</vt:lpstr>
      <vt:lpstr>Sheriff &amp; Deputy Sheriff</vt:lpstr>
      <vt:lpstr>Sheriff &amp; Deputy Sheriff</vt:lpstr>
      <vt:lpstr>Sheriff &amp; Deputy Sheriff</vt:lpstr>
      <vt:lpstr>Police Detective</vt:lpstr>
      <vt:lpstr>Police Detective</vt:lpstr>
      <vt:lpstr>Police Detective</vt:lpstr>
      <vt:lpstr>Police Detective</vt:lpstr>
      <vt:lpstr>Bailiff</vt:lpstr>
      <vt:lpstr>Bailiff</vt:lpstr>
      <vt:lpstr>Evidence Technician</vt:lpstr>
      <vt:lpstr>Evidence Technician</vt:lpstr>
      <vt:lpstr>Evidence Technician</vt:lpstr>
      <vt:lpstr>Evidence Technician</vt:lpstr>
      <vt:lpstr>Animal Control Officer</vt:lpstr>
      <vt:lpstr>Animal Control Officer</vt:lpstr>
      <vt:lpstr>Animal Control Officer</vt:lpstr>
      <vt:lpstr>Discussion Questions</vt:lpstr>
      <vt:lpstr>Discussion Questions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Laptop1</cp:lastModifiedBy>
  <cp:revision>44</cp:revision>
  <dcterms:created xsi:type="dcterms:W3CDTF">2008-02-24T23:04:23Z</dcterms:created>
  <dcterms:modified xsi:type="dcterms:W3CDTF">2018-09-24T01:29:37Z</dcterms:modified>
</cp:coreProperties>
</file>