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6305" autoAdjust="0"/>
  </p:normalViewPr>
  <p:slideViewPr>
    <p:cSldViewPr>
      <p:cViewPr varScale="1">
        <p:scale>
          <a:sx n="86" d="100"/>
          <a:sy n="86" d="100"/>
        </p:scale>
        <p:origin x="972" y="90"/>
      </p:cViewPr>
      <p:guideLst>
        <p:guide orient="horz" pos="1056"/>
        <p:guide pos="1056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0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3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6FC0ED9-A417-4F3C-BFBE-E23CCC51E741}" type="datetimeFigureOut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055B7619-6385-4219-A108-C7BBA05D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0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8EFC-EDE9-4463-8C9A-35B8D58279C3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25A7-98A0-4B3D-A5C2-115AE6EB5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228600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Aharoni" pitchFamily="2" charset="-79"/>
              </a:rPr>
              <a:t>Marketing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92514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772400" cy="914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391400" cy="4800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0FE7-855C-45DE-BBF6-85530FEDAD6B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CA376-0986-4F93-B1A6-9F97F195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8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CD9C-E8AC-487E-A392-B488F5F11784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5F24-9A94-4227-9024-4A02F391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2DAA9C0-D67D-47AF-B23A-FB38705434EE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5D6173-FF5C-49BC-902B-CBC28A016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24392-B90B-4F91-9422-4183698D36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1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Relations Specialist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or higher in a related field such as public relations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$93,310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PR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5" y="-19050"/>
            <a:ext cx="1610263" cy="16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 Director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invent design concepts and presentation approaches for marketing purposes</a:t>
            </a:r>
          </a:p>
          <a:p>
            <a:pPr lvl="1"/>
            <a:r>
              <a:rPr lang="en-US"/>
              <a:t>oversee art work, layout design and copy writing for magazines, newspapers and more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rt Dir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" y="2959"/>
            <a:ext cx="1536455" cy="235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 Director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examine and approve proofs of printed copy and art </a:t>
            </a:r>
          </a:p>
          <a:p>
            <a:pPr lvl="1"/>
            <a:r>
              <a:rPr lang="en-US"/>
              <a:t>manage accounts and projects while working within budget and deadlines</a:t>
            </a:r>
          </a:p>
          <a:p>
            <a:pPr lvl="1"/>
            <a:r>
              <a:rPr lang="en-US"/>
              <a:t>formulate style and size of type, photographs, graphics, animation, video and sound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Art Dir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" y="2959"/>
            <a:ext cx="1536455" cy="235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 Director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or higher in a related field such as advertising or graphic design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$81,260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Art Dir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" y="2959"/>
            <a:ext cx="1536455" cy="235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Designer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construct commercial or promotional designs, such as  packaging or logo graphics </a:t>
            </a:r>
          </a:p>
          <a:p>
            <a:pPr lvl="1"/>
            <a:r>
              <a:rPr lang="en-US"/>
              <a:t>utilize a variety of methods to achieve artistic or decorative effects </a:t>
            </a:r>
          </a:p>
          <a:p>
            <a:pPr lvl="1"/>
            <a:r>
              <a:rPr lang="en-US"/>
              <a:t>figure out size and arrangement of illustrative material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Graphic Designer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Designer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generate new images with computer software </a:t>
            </a:r>
          </a:p>
          <a:p>
            <a:pPr lvl="1"/>
            <a:r>
              <a:rPr lang="en-US"/>
              <a:t>use layout principles and aesthetic design to create designs, concepts and sample layouts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Graphic Designer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Designer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or higher in graphic design generally required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$44,010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Graphic Designer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Specialist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research market conditions to determine potential sales of a product or service </a:t>
            </a:r>
          </a:p>
          <a:p>
            <a:pPr lvl="1"/>
            <a:r>
              <a:rPr lang="en-US"/>
              <a:t>collect information on competitors, prices, sales and methods of marketing and distribution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Research Speci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" y="0"/>
            <a:ext cx="2247900" cy="149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Specialist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develop a marketing campaign based on regional preferences and buying habits </a:t>
            </a:r>
          </a:p>
          <a:p>
            <a:pPr lvl="1"/>
            <a:r>
              <a:rPr lang="en-US"/>
              <a:t>discover potential markets and factors affecting product demand </a:t>
            </a:r>
          </a:p>
          <a:p>
            <a:pPr lvl="1"/>
            <a:r>
              <a:rPr lang="en-US"/>
              <a:t>determine and evaluate customer and employee satisfaction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Research Speci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" y="0"/>
            <a:ext cx="2247900" cy="149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Specialist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in marketing minimum requirement</a:t>
            </a:r>
          </a:p>
          <a:p>
            <a:pPr lvl="1"/>
            <a:r>
              <a:rPr lang="en-US" altLang="en-US"/>
              <a:t>master’</a:t>
            </a:r>
            <a:r>
              <a:rPr lang="en-US" altLang="ja-JP"/>
              <a:t>s degree may be required for technical positions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$60,250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Research Speci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" y="0"/>
            <a:ext cx="2247900" cy="149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gain a basic understanding of the Marketing Communications Pathway.</a:t>
            </a:r>
          </a:p>
          <a:p>
            <a:r>
              <a:rPr lang="en-US"/>
              <a:t>To discover career options available within the Marketing Communications Pathway.</a:t>
            </a:r>
          </a:p>
          <a:p>
            <a:r>
              <a:rPr lang="en-US"/>
              <a:t>To explore the working environment, educational requirements, skills needed and salary of careers available within the Marketing Communications Pathway.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9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Advertising Sales Agent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sell advertising for publications, signs, TV and radio time</a:t>
            </a:r>
          </a:p>
          <a:p>
            <a:pPr lvl="1"/>
            <a:r>
              <a:rPr lang="en-US"/>
              <a:t>obtain leases for outdoor advertising sites or have retailers use sales promotion display items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Advertising Sales Ag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95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Advertising Sales Agent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give sales presentations to sell new advertising programs and maintain existing advertising</a:t>
            </a:r>
          </a:p>
          <a:p>
            <a:pPr lvl="1"/>
            <a:r>
              <a:rPr lang="en-US"/>
              <a:t>inform customers of different advertising benefits</a:t>
            </a:r>
          </a:p>
          <a:p>
            <a:pPr lvl="1"/>
            <a:r>
              <a:rPr lang="en-US"/>
              <a:t>manage assigned account bases and develop new accounts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Advertising Sales Ag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95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Advertising Sales Agent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degree in advertising or business administration preferred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$45,250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Advertising Sales Ag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95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Advertising Manager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organize advertising policies and programs</a:t>
            </a:r>
          </a:p>
          <a:p>
            <a:pPr lvl="1"/>
            <a:r>
              <a:rPr lang="en-US"/>
              <a:t>create interest with posters, contests, coupons or      giveaways</a:t>
            </a:r>
          </a:p>
          <a:p>
            <a:pPr lvl="1"/>
            <a:r>
              <a:rPr lang="en-US"/>
              <a:t>plan budgets and submit estimates for program costs </a:t>
            </a:r>
          </a:p>
          <a:p>
            <a:pPr lvl="1"/>
            <a:r>
              <a:rPr lang="en-US"/>
              <a:t>create advertising and promotional material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Advertising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" y="16020"/>
            <a:ext cx="2284520" cy="151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Advertising Manager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examine promotional material for quality</a:t>
            </a:r>
          </a:p>
          <a:p>
            <a:pPr lvl="1"/>
            <a:r>
              <a:rPr lang="en-US"/>
              <a:t>organize department activities, such as sales, graphic arts, media, finance and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Advertising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" y="16020"/>
            <a:ext cx="2284520" cy="151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Advertising Manager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Education/training:</a:t>
            </a:r>
          </a:p>
          <a:p>
            <a:pPr lvl="1"/>
            <a:r>
              <a:rPr lang="en-US" altLang="en-US"/>
              <a:t>bachelor’</a:t>
            </a:r>
            <a:r>
              <a:rPr lang="en-US" altLang="ja-JP"/>
              <a:t>s or master’s degree in business administration with an emphasis on marketing</a:t>
            </a:r>
          </a:p>
          <a:p>
            <a:r>
              <a:rPr lang="en-US" altLang="en-US"/>
              <a:t>Median salary: </a:t>
            </a:r>
          </a:p>
          <a:p>
            <a:pPr lvl="1"/>
            <a:r>
              <a:rPr lang="en-US" altLang="en-US"/>
              <a:t>$87,650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Advertising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" y="16020"/>
            <a:ext cx="2284520" cy="151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the Marketing Communications Pathway and the careers available within the pathway.</a:t>
            </a:r>
          </a:p>
          <a:p>
            <a:r>
              <a:rPr lang="en-US"/>
              <a:t>What education and training requirements are needed for most careers in this pathway?</a:t>
            </a:r>
          </a:p>
          <a:p>
            <a:r>
              <a:rPr lang="en-US"/>
              <a:t>What are the working conditions for most careers in this pathway?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average earnings of some careers in this pathway and why they differ from other careers.</a:t>
            </a:r>
          </a:p>
          <a:p>
            <a:r>
              <a:rPr lang="en-US" dirty="0"/>
              <a:t>List three character traits you possess which would make you successful in a career in this pathway.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U.S. Department of Labor.  Occupational Outlook Handbook. </a:t>
            </a:r>
          </a:p>
          <a:p>
            <a:r>
              <a:rPr lang="en-US" sz="2000" dirty="0"/>
              <a:t>Washington, D.C.: </a:t>
            </a:r>
            <a:r>
              <a:rPr lang="en-US" sz="2000" dirty="0" err="1"/>
              <a:t>Jist</a:t>
            </a:r>
            <a:r>
              <a:rPr lang="en-US" sz="2000" dirty="0"/>
              <a:t> Works, 2013.</a:t>
            </a:r>
          </a:p>
          <a:p>
            <a:r>
              <a:rPr lang="en-US" sz="2000" dirty="0"/>
              <a:t>http://online.onetcenter.org/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b="1" dirty="0"/>
              <a:t>Production Coordinators</a:t>
            </a:r>
          </a:p>
          <a:p>
            <a:pPr marL="0" indent="0">
              <a:buNone/>
            </a:pPr>
            <a:r>
              <a:rPr lang="en-US" sz="2000" dirty="0"/>
              <a:t>Holly </a:t>
            </a:r>
            <a:r>
              <a:rPr lang="en-US" sz="2000" dirty="0" err="1"/>
              <a:t>Mannan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Graphics Designer</a:t>
            </a:r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Technical Writer</a:t>
            </a:r>
          </a:p>
          <a:p>
            <a:pPr marL="0" indent="0">
              <a:buNone/>
            </a:pPr>
            <a:r>
              <a:rPr lang="en-US" sz="2000" dirty="0"/>
              <a:t>Jessica Odom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Vice President of 	</a:t>
            </a:r>
          </a:p>
          <a:p>
            <a:pPr marL="0" indent="0">
              <a:buNone/>
            </a:pPr>
            <a:r>
              <a:rPr lang="en-US" sz="2000" b="1" dirty="0"/>
              <a:t>Brand Management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Executive Producers</a:t>
            </a:r>
          </a:p>
          <a:p>
            <a:pPr marL="0" indent="0">
              <a:buNone/>
            </a:pPr>
            <a:r>
              <a:rPr lang="en-US" sz="2000" dirty="0"/>
              <a:t>Gordon Davis, Ph.D.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7467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CEV Multimedia. Ltd.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©MMXIII</a:t>
            </a:r>
          </a:p>
        </p:txBody>
      </p:sp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Careers are responsible for the development and implementation of advertising and public relations campaigns</a:t>
            </a:r>
          </a:p>
          <a:p>
            <a:r>
              <a:rPr lang="en-US"/>
              <a:t>Duties include:</a:t>
            </a:r>
          </a:p>
          <a:p>
            <a:pPr lvl="1"/>
            <a:r>
              <a:rPr lang="en-US"/>
              <a:t>working with the media</a:t>
            </a:r>
          </a:p>
          <a:p>
            <a:pPr lvl="1"/>
            <a:r>
              <a:rPr lang="en-US"/>
              <a:t>communicating with the public</a:t>
            </a:r>
          </a:p>
          <a:p>
            <a:pPr lvl="1"/>
            <a:r>
              <a:rPr lang="en-US"/>
              <a:t>overseeing advertising campaigns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Specialist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support or develop positive advertising for individuals, groups or organizations </a:t>
            </a:r>
          </a:p>
          <a:p>
            <a:pPr lvl="1"/>
            <a:r>
              <a:rPr lang="en-US"/>
              <a:t>write or choose constructive publicity material </a:t>
            </a:r>
          </a:p>
          <a:p>
            <a:pPr lvl="1"/>
            <a:r>
              <a:rPr lang="en-US"/>
              <a:t>make and arrange displays and give speeches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Media Speci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019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Specialist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develop positive relationships with community, consumer, employee and public interest groups</a:t>
            </a:r>
          </a:p>
          <a:p>
            <a:pPr lvl="1"/>
            <a:r>
              <a:rPr lang="en-US"/>
              <a:t>answer requests for information from the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Media Speci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019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Specialist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college degree in related field such as public relations generally the minimum requirement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$53,190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Media Speci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019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Relations Specialist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organize and direct public relations programs to maintain a positive public image </a:t>
            </a:r>
          </a:p>
          <a:p>
            <a:pPr lvl="1"/>
            <a:r>
              <a:rPr lang="en-US"/>
              <a:t>plan fundraising activities for special projects and nonprofit organizations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PR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5" y="-19050"/>
            <a:ext cx="1610263" cy="16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Relations Specialist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locate client groups and audiences determining the best methods of communicating publicity</a:t>
            </a:r>
          </a:p>
          <a:p>
            <a:pPr lvl="1"/>
            <a:r>
              <a:rPr lang="en-US"/>
              <a:t>write effective press releases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PR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5" y="-19050"/>
            <a:ext cx="1610263" cy="16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Relations Specialist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create and maintain company's corporate image and identity</a:t>
            </a:r>
          </a:p>
          <a:p>
            <a:pPr lvl="1"/>
            <a:r>
              <a:rPr lang="en-US"/>
              <a:t>prepare information for media kits and manage company Internet or intranet web pages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516-2880-4553-9909-C36B37E32D3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PR Man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5" y="-19050"/>
            <a:ext cx="1610263" cy="16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762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70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61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6&quot;/&gt;&lt;/object&gt;&lt;object type=&quot;3&quot; unique_id=&quot;10017&quot;&gt;&lt;property id=&quot;20148&quot; value=&quot;5&quot;/&gt;&lt;property id=&quot;20300&quot; value=&quot;Slide 14&quot;/&gt;&lt;property id=&quot;20307&quot; value=&quot;262&quot;/&gt;&lt;/object&gt;&lt;object type=&quot;3&quot; unique_id=&quot;10018&quot;&gt;&lt;property id=&quot;20148&quot; value=&quot;5&quot;/&gt;&lt;property id=&quot;20300&quot; value=&quot;Slide 15&quot;/&gt;&lt;property id=&quot;20307&quot; value=&quot;277&quot;/&gt;&lt;/object&gt;&lt;object type=&quot;3&quot; unique_id=&quot;10019&quot;&gt;&lt;property id=&quot;20148&quot; value=&quot;5&quot;/&gt;&lt;property id=&quot;20300&quot; value=&quot;Slide 16&quot;/&gt;&lt;property id=&quot;20307&quot; value=&quot;278&quot;/&gt;&lt;/object&gt;&lt;object type=&quot;3&quot; unique_id=&quot;10020&quot;&gt;&lt;property id=&quot;20148&quot; value=&quot;5&quot;/&gt;&lt;property id=&quot;20300&quot; value=&quot;Slide 17&quot;/&gt;&lt;property id=&quot;20307&quot; value=&quot;263&quot;/&gt;&lt;/object&gt;&lt;object type=&quot;3&quot; unique_id=&quot;10021&quot;&gt;&lt;property id=&quot;20148&quot; value=&quot;5&quot;/&gt;&lt;property id=&quot;20300&quot; value=&quot;Slide 18&quot;/&gt;&lt;property id=&quot;20307&quot; value=&quot;279&quot;/&gt;&lt;/object&gt;&lt;object type=&quot;3&quot; unique_id=&quot;10022&quot;&gt;&lt;property id=&quot;20148&quot; value=&quot;5&quot;/&gt;&lt;property id=&quot;20300&quot; value=&quot;Slide 19&quot;/&gt;&lt;property id=&quot;20307&quot; value=&quot;280&quot;/&gt;&lt;/object&gt;&lt;object type=&quot;3&quot; unique_id=&quot;10023&quot;&gt;&lt;property id=&quot;20148&quot; value=&quot;5&quot;/&gt;&lt;property id=&quot;20300&quot; value=&quot;Slide 20&quot;/&gt;&lt;property id=&quot;20307&quot; value=&quot;264&quot;/&gt;&lt;/object&gt;&lt;object type=&quot;3&quot; unique_id=&quot;10024&quot;&gt;&lt;property id=&quot;20148&quot; value=&quot;5&quot;/&gt;&lt;property id=&quot;20300&quot; value=&quot;Slide 21&quot;/&gt;&lt;property id=&quot;20307&quot; value=&quot;281&quot;/&gt;&lt;/object&gt;&lt;object type=&quot;3&quot; unique_id=&quot;10025&quot;&gt;&lt;property id=&quot;20148&quot; value=&quot;5&quot;/&gt;&lt;property id=&quot;20300&quot; value=&quot;Slide 22&quot;/&gt;&lt;property id=&quot;20307&quot; value=&quot;282&quot;/&gt;&lt;/object&gt;&lt;object type=&quot;3&quot; unique_id=&quot;10026&quot;&gt;&lt;property id=&quot;20148&quot; value=&quot;5&quot;/&gt;&lt;property id=&quot;20300&quot; value=&quot;Slide 23&quot;/&gt;&lt;property id=&quot;20307&quot; value=&quot;265&quot;/&gt;&lt;/object&gt;&lt;object type=&quot;3&quot; unique_id=&quot;10027&quot;&gt;&lt;property id=&quot;20148&quot; value=&quot;5&quot;/&gt;&lt;property id=&quot;20300&quot; value=&quot;Slide 24&quot;/&gt;&lt;property id=&quot;20307&quot; value=&quot;283&quot;/&gt;&lt;/object&gt;&lt;object type=&quot;3&quot; unique_id=&quot;10028&quot;&gt;&lt;property id=&quot;20148&quot; value=&quot;5&quot;/&gt;&lt;property id=&quot;20300&quot; value=&quot;Slide 25&quot;/&gt;&lt;property id=&quot;20307&quot; value=&quot;284&quot;/&gt;&lt;/object&gt;&lt;object type=&quot;3&quot; unique_id=&quot;10029&quot;&gt;&lt;property id=&quot;20148&quot; value=&quot;5&quot;/&gt;&lt;property id=&quot;20300&quot; value=&quot;Slide 26&quot;/&gt;&lt;property id=&quot;20307&quot; value=&quot;266&quot;/&gt;&lt;/object&gt;&lt;object type=&quot;3&quot; unique_id=&quot;10030&quot;&gt;&lt;property id=&quot;20148&quot; value=&quot;5&quot;/&gt;&lt;property id=&quot;20300&quot; value=&quot;Slide 27&quot;/&gt;&lt;property id=&quot;20307&quot; value=&quot;267&quot;/&gt;&lt;/object&gt;&lt;object type=&quot;3&quot; unique_id=&quot;10031&quot;&gt;&lt;property id=&quot;20148&quot; value=&quot;5&quot;/&gt;&lt;property id=&quot;20300&quot; value=&quot;Slide 28&quot;/&gt;&lt;property id=&quot;20307&quot; value=&quot;268&quot;/&gt;&lt;/object&gt;&lt;object type=&quot;3&quot; unique_id=&quot;10032&quot;&gt;&lt;property id=&quot;20148&quot; value=&quot;5&quot;/&gt;&lt;property id=&quot;20300&quot; value=&quot;Slide 29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AA CEV Sty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845</Words>
  <Application>Microsoft Office PowerPoint</Application>
  <PresentationFormat>On-screen Show (4:3)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Aharoni</vt:lpstr>
      <vt:lpstr>Arial</vt:lpstr>
      <vt:lpstr>Arial Black</vt:lpstr>
      <vt:lpstr>Calibri</vt:lpstr>
      <vt:lpstr>Custom Design</vt:lpstr>
      <vt:lpstr>PowerPoint Presentation</vt:lpstr>
      <vt:lpstr>Objectives</vt:lpstr>
      <vt:lpstr>Pathway Overview</vt:lpstr>
      <vt:lpstr>Media Specialist</vt:lpstr>
      <vt:lpstr>Media Specialist</vt:lpstr>
      <vt:lpstr>Media Specialist</vt:lpstr>
      <vt:lpstr>Public Relations Specialist</vt:lpstr>
      <vt:lpstr>Public Relations Specialist</vt:lpstr>
      <vt:lpstr>Public Relations Specialist</vt:lpstr>
      <vt:lpstr>Public Relations Specialist</vt:lpstr>
      <vt:lpstr>Art Director</vt:lpstr>
      <vt:lpstr>Art Director</vt:lpstr>
      <vt:lpstr>Art Director</vt:lpstr>
      <vt:lpstr>Graphic Designer</vt:lpstr>
      <vt:lpstr>Graphic Designer</vt:lpstr>
      <vt:lpstr>Graphic Designer</vt:lpstr>
      <vt:lpstr>Research Specialist</vt:lpstr>
      <vt:lpstr>Research Specialist</vt:lpstr>
      <vt:lpstr>Research Specialist</vt:lpstr>
      <vt:lpstr>Advertising Sales Agent</vt:lpstr>
      <vt:lpstr>Advertising Sales Agent</vt:lpstr>
      <vt:lpstr>Advertising Sales Agent</vt:lpstr>
      <vt:lpstr>Advertising Manager</vt:lpstr>
      <vt:lpstr>Advertising Manager</vt:lpstr>
      <vt:lpstr>Advertising Manager</vt:lpstr>
      <vt:lpstr>Discussion Questions</vt:lpstr>
      <vt:lpstr>Discussion Questions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Laptop1</cp:lastModifiedBy>
  <cp:revision>41</cp:revision>
  <dcterms:created xsi:type="dcterms:W3CDTF">2008-02-23T04:35:21Z</dcterms:created>
  <dcterms:modified xsi:type="dcterms:W3CDTF">2018-09-24T01:27:24Z</dcterms:modified>
</cp:coreProperties>
</file>