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313" r:id="rId4"/>
    <p:sldId id="270" r:id="rId5"/>
    <p:sldId id="273" r:id="rId6"/>
    <p:sldId id="274" r:id="rId7"/>
    <p:sldId id="275" r:id="rId8"/>
    <p:sldId id="276" r:id="rId9"/>
    <p:sldId id="314" r:id="rId10"/>
    <p:sldId id="287" r:id="rId11"/>
    <p:sldId id="293" r:id="rId12"/>
    <p:sldId id="298" r:id="rId13"/>
    <p:sldId id="301" r:id="rId14"/>
    <p:sldId id="307" r:id="rId15"/>
    <p:sldId id="308" r:id="rId16"/>
    <p:sldId id="294" r:id="rId17"/>
    <p:sldId id="306" r:id="rId18"/>
    <p:sldId id="302" r:id="rId19"/>
    <p:sldId id="304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Marshall" initials="S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4" autoAdjust="0"/>
    <p:restoredTop sz="91834" autoAdjust="0"/>
  </p:normalViewPr>
  <p:slideViewPr>
    <p:cSldViewPr>
      <p:cViewPr varScale="1">
        <p:scale>
          <a:sx n="83" d="100"/>
          <a:sy n="83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6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8EDE-D703-4AC4-88FA-F33F02C7B6B8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64951-A75A-463B-8C78-6DF0391A0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3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2A4C7-E55C-4528-B2FC-309AB6674AA0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2D576-1089-4E1C-8F5E-8226154ADF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8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2D576-1089-4E1C-8F5E-8226154ADF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4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7E9808-D988-417C-B089-FED78A6F9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6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7E9808-D988-417C-B089-FED78A6F9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7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7E9808-D988-417C-B089-FED78A6F9F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7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97475"/>
          </a:xfrm>
        </p:spPr>
        <p:txBody>
          <a:bodyPr>
            <a:noAutofit/>
          </a:bodyPr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091F21-0D05-49D9-984C-52EBD1722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4E27C-CBAE-45AD-8C29-6C4745CD3C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" y="6521703"/>
            <a:ext cx="1014984" cy="3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9808-D988-417C-B089-FED78A6F9F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1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9808-D988-417C-B089-FED78A6F9F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8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had to adapt to the increasing number of mobile phone users by creating marketing campaigns centered around consumer’s mobile use</a:t>
            </a:r>
          </a:p>
          <a:p>
            <a:pPr lvl="1"/>
            <a:r>
              <a:rPr lang="en-US" dirty="0"/>
              <a:t>in 2010, $2.34 billion was spent on worldwide mobile advertising*</a:t>
            </a:r>
          </a:p>
          <a:p>
            <a:pPr lvl="1"/>
            <a:r>
              <a:rPr lang="en-US" dirty="0"/>
              <a:t>in 2015, $64.25 billion was spent on worldwide mobile advertising, an increase of $62.11 billion in global spending*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10025" y="6581001"/>
            <a:ext cx="293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*according to Statista.com</a:t>
            </a:r>
          </a:p>
        </p:txBody>
      </p:sp>
    </p:spTree>
    <p:extLst>
      <p:ext uri="{BB962C8B-B14F-4D97-AF65-F5344CB8AC3E}">
        <p14:creationId xmlns:p14="http://schemas.microsoft.com/office/powerpoint/2010/main" val="367000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into Mobile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these key factors:</a:t>
            </a:r>
          </a:p>
          <a:p>
            <a:pPr lvl="1"/>
            <a:r>
              <a:rPr lang="en-US" dirty="0"/>
              <a:t>making the website mobile friendly</a:t>
            </a:r>
          </a:p>
          <a:p>
            <a:pPr lvl="2"/>
            <a:r>
              <a:rPr lang="en-US" dirty="0"/>
              <a:t>mobile-friendly displays encourage viewership</a:t>
            </a:r>
          </a:p>
          <a:p>
            <a:pPr lvl="1"/>
            <a:r>
              <a:rPr lang="en-US" dirty="0"/>
              <a:t>creating an attractive mobile search</a:t>
            </a:r>
          </a:p>
          <a:p>
            <a:pPr lvl="2"/>
            <a:r>
              <a:rPr lang="en-US" dirty="0"/>
              <a:t>ensure the business listings on various search engines are accurate and attractive</a:t>
            </a:r>
          </a:p>
          <a:p>
            <a:pPr lvl="1"/>
            <a:r>
              <a:rPr lang="en-US" dirty="0"/>
              <a:t>integrate texts into online marketing</a:t>
            </a:r>
          </a:p>
          <a:p>
            <a:pPr lvl="2"/>
            <a:r>
              <a:rPr lang="en-US" dirty="0"/>
              <a:t>allow customers to opt-in for text updates</a:t>
            </a:r>
          </a:p>
          <a:p>
            <a:pPr lvl="1"/>
            <a:r>
              <a:rPr lang="en-US" dirty="0"/>
              <a:t>decide to have or not have a mobile app</a:t>
            </a:r>
          </a:p>
          <a:p>
            <a:pPr lvl="2"/>
            <a:r>
              <a:rPr lang="en-US" dirty="0"/>
              <a:t>customers will use apps which entertains them in some way or allows access to their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2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of a Mobile Marketing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Define the goals</a:t>
            </a:r>
          </a:p>
          <a:p>
            <a:pPr lvl="2"/>
            <a:r>
              <a:rPr lang="en-US" dirty="0"/>
              <a:t>figure out what needs to be achieved, possible sales leads, newsletter signups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Research the target market</a:t>
            </a:r>
          </a:p>
          <a:p>
            <a:pPr lvl="2"/>
            <a:r>
              <a:rPr lang="en-US" dirty="0"/>
              <a:t>gain as much market understanding as possible to ensure the method is correct</a:t>
            </a:r>
          </a:p>
          <a:p>
            <a:pPr lvl="3"/>
            <a:r>
              <a:rPr lang="en-US" dirty="0"/>
              <a:t>includes gender, generation, economic situation, personal interests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6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of a Mobile Marketing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Include: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en-US" dirty="0"/>
              <a:t>Plot the presence</a:t>
            </a:r>
          </a:p>
          <a:p>
            <a:pPr lvl="2"/>
            <a:r>
              <a:rPr lang="en-US" dirty="0"/>
              <a:t>decide which mediums to use (MMS, mobile website, Social Media) and how to utilize as many as possible in the campaign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en-US" dirty="0"/>
              <a:t>Define the message</a:t>
            </a:r>
          </a:p>
          <a:p>
            <a:pPr lvl="2"/>
            <a:r>
              <a:rPr lang="en-US" dirty="0"/>
              <a:t>decide the tone and angle to will take to inspire the target audience to get involved</a:t>
            </a:r>
          </a:p>
          <a:p>
            <a:pPr marL="914400" lvl="1" indent="-514350">
              <a:buFont typeface="+mj-lt"/>
              <a:buAutoNum type="arabicPeriod" startAt="3"/>
            </a:pPr>
            <a:r>
              <a:rPr lang="en-US" dirty="0"/>
              <a:t>Create sharing opportunities</a:t>
            </a:r>
          </a:p>
          <a:p>
            <a:pPr lvl="2"/>
            <a:r>
              <a:rPr lang="en-US" dirty="0"/>
              <a:t>invite users to share content or information between social platforms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4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of a Mobile Marketing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Include:</a:t>
            </a:r>
          </a:p>
          <a:p>
            <a:pPr marL="914400" lvl="1" indent="-514350">
              <a:buFont typeface="+mj-lt"/>
              <a:buAutoNum type="arabicPeriod" startAt="6"/>
            </a:pPr>
            <a:r>
              <a:rPr lang="en-US" dirty="0"/>
              <a:t>Feed the campaign</a:t>
            </a:r>
          </a:p>
          <a:p>
            <a:pPr lvl="2"/>
            <a:r>
              <a:rPr lang="en-US" dirty="0"/>
              <a:t>entice subscribers by releasing updates and encouraging renewed interest</a:t>
            </a:r>
          </a:p>
          <a:p>
            <a:pPr marL="914400" lvl="1" indent="-514350">
              <a:buFont typeface="+mj-lt"/>
              <a:buAutoNum type="arabicPeriod" startAt="6"/>
            </a:pPr>
            <a:r>
              <a:rPr lang="en-US" dirty="0"/>
              <a:t>Track, analyze and optimize</a:t>
            </a:r>
          </a:p>
          <a:p>
            <a:pPr lvl="2"/>
            <a:r>
              <a:rPr lang="en-US" dirty="0"/>
              <a:t>mobile marketing allows for precision analysis and tracking, making campaign optimization an ongoing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1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their mobile phones primarily to access text messaging services and social networking applications</a:t>
            </a:r>
          </a:p>
          <a:p>
            <a:pPr lvl="1"/>
            <a:r>
              <a:rPr lang="en-US" dirty="0"/>
              <a:t>97 percent of mobile phone users utilize text messaging more often than other apps</a:t>
            </a:r>
          </a:p>
          <a:p>
            <a:r>
              <a:rPr lang="en-US" dirty="0"/>
              <a:t>Use less than 10 mobile applications on a daily basis</a:t>
            </a:r>
          </a:p>
          <a:p>
            <a:pPr lvl="1"/>
            <a:r>
              <a:rPr lang="en-US" dirty="0"/>
              <a:t>creating the demand for new, visually attractive applications to engage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Encouraging Consumer Loyalty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vital to consumer engagement and reengagement after downloading an app</a:t>
            </a:r>
          </a:p>
          <a:p>
            <a:pPr lvl="1"/>
            <a:r>
              <a:rPr lang="en-US" dirty="0"/>
              <a:t>offering new coupons, deals or discounts toward an in-app or in-store purchase brings new interest to an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3"/>
          <a:stretch/>
        </p:blipFill>
        <p:spPr>
          <a:xfrm>
            <a:off x="1981200" y="4038600"/>
            <a:ext cx="5410200" cy="26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0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of Mobile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convenient</a:t>
            </a:r>
          </a:p>
          <a:p>
            <a:pPr lvl="2"/>
            <a:r>
              <a:rPr lang="en-US" dirty="0"/>
              <a:t>consumers already carry their phones with them everywhere</a:t>
            </a:r>
          </a:p>
          <a:p>
            <a:pPr lvl="1"/>
            <a:r>
              <a:rPr lang="en-US" dirty="0"/>
              <a:t>instantaneous</a:t>
            </a:r>
          </a:p>
          <a:p>
            <a:pPr lvl="2"/>
            <a:r>
              <a:rPr lang="en-US" dirty="0"/>
              <a:t>allows for instant feedback </a:t>
            </a:r>
          </a:p>
          <a:p>
            <a:pPr lvl="2"/>
            <a:r>
              <a:rPr lang="en-US" dirty="0"/>
              <a:t>nearly 98 percent of text messages are opened after being received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 of Mobile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privacy</a:t>
            </a:r>
          </a:p>
          <a:p>
            <a:pPr lvl="2"/>
            <a:r>
              <a:rPr lang="en-US" dirty="0"/>
              <a:t>consumers question how safe their information is when signing up for a mobile campaign</a:t>
            </a:r>
          </a:p>
          <a:p>
            <a:pPr lvl="1"/>
            <a:r>
              <a:rPr lang="en-US" dirty="0"/>
              <a:t>availability</a:t>
            </a:r>
          </a:p>
          <a:p>
            <a:pPr lvl="2"/>
            <a:r>
              <a:rPr lang="en-US" dirty="0"/>
              <a:t>roughly two thirds of U.S. adults own a smartphone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4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marketing which takes place via mobile devices</a:t>
            </a:r>
          </a:p>
          <a:p>
            <a:r>
              <a:rPr lang="en-US" dirty="0"/>
              <a:t>Makes use of mobile features to create marketing campaigns based on a customer's preferences</a:t>
            </a:r>
          </a:p>
          <a:p>
            <a:pPr lvl="1"/>
            <a:r>
              <a:rPr lang="en-US" dirty="0"/>
              <a:t>promotes personalized goods and services to network connected users</a:t>
            </a:r>
          </a:p>
          <a:p>
            <a:r>
              <a:rPr lang="en-US" dirty="0"/>
              <a:t>Encompasses all activities which connect businesses to consumers through mobile devices and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10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Forbes Magazine; http://www.forbes.com/</a:t>
            </a:r>
          </a:p>
          <a:p>
            <a:r>
              <a:rPr lang="en-US" sz="2200" dirty="0"/>
              <a:t>Entrepreneur; 4 Critical Things Every Business Must Know About Mobile Marketing; https://www.entrepreneur.com/article/244215</a:t>
            </a:r>
          </a:p>
          <a:p>
            <a:r>
              <a:rPr lang="en-US" sz="2200" dirty="0"/>
              <a:t>Pew Research Center; U.S. Smartphone Use in 2015; http://www.pewinternet.org/2015/04/01/us-smartphone-use-in-2015/</a:t>
            </a:r>
          </a:p>
          <a:p>
            <a:r>
              <a:rPr lang="en-US" sz="2200" dirty="0"/>
              <a:t>Chief Marketing Officer Council World Wide; Mobile Marketing; Facts &amp; Stats; https://www.cmocouncil.org/facts-stats-categories.php?view=all&amp;category=mobile-marketing</a:t>
            </a:r>
          </a:p>
          <a:p>
            <a:r>
              <a:rPr lang="en-US" sz="2200" dirty="0"/>
              <a:t>eMarketer; Mobile Ad Spend to Top $100 Billion Worldwide in 2016, 51% of Digital Market; http://www.emarketer.com/Article/Mobile-Ad-Spend-Top-100-Billion-Worldwide-2016-51-of-Digital-Market/1012299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7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closest a company can get to their various customers</a:t>
            </a:r>
          </a:p>
          <a:p>
            <a:pPr lvl="1"/>
            <a:r>
              <a:rPr lang="en-US" dirty="0"/>
              <a:t>interacting with consumers through a mobile marketing campaigns is a very personal experience for consumers</a:t>
            </a:r>
          </a:p>
          <a:p>
            <a:r>
              <a:rPr lang="en-US" dirty="0"/>
              <a:t>Allows businesses to reach consumers which otherwise would not be reached through ads</a:t>
            </a:r>
          </a:p>
          <a:p>
            <a:pPr lvl="1"/>
            <a:r>
              <a:rPr lang="en-US" dirty="0"/>
              <a:t>10 percent of Americans own a smartphone and have no other form of high-speed Internet access at home beyond their phone’s data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Marketing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Short Message Service (SMS)</a:t>
            </a:r>
          </a:p>
          <a:p>
            <a:pPr lvl="1"/>
            <a:r>
              <a:rPr lang="en-US" dirty="0"/>
              <a:t>Multimedia Message Service (MMS)</a:t>
            </a:r>
          </a:p>
          <a:p>
            <a:pPr lvl="1"/>
            <a:r>
              <a:rPr lang="en-US" dirty="0"/>
              <a:t>Quick Response (QR) Codes</a:t>
            </a:r>
          </a:p>
          <a:p>
            <a:pPr lvl="1"/>
            <a:r>
              <a:rPr lang="en-US" dirty="0"/>
              <a:t>Location-based </a:t>
            </a:r>
            <a:br>
              <a:rPr lang="en-US" dirty="0"/>
            </a:br>
            <a:r>
              <a:rPr lang="en-US" dirty="0"/>
              <a:t>Services (LBS)</a:t>
            </a:r>
          </a:p>
          <a:p>
            <a:pPr lvl="1"/>
            <a:r>
              <a:rPr lang="en-US" dirty="0"/>
              <a:t>Push notifications</a:t>
            </a:r>
          </a:p>
          <a:p>
            <a:pPr lvl="1"/>
            <a:r>
              <a:rPr lang="en-US" dirty="0"/>
              <a:t>Mobile advergaming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16275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machine-readable codes used to transmit information to consumers</a:t>
            </a:r>
          </a:p>
          <a:p>
            <a:r>
              <a:rPr lang="en-US" dirty="0"/>
              <a:t>Consist of an array of black and white squares, which can be read by the camera on a smartphone</a:t>
            </a:r>
          </a:p>
          <a:p>
            <a:r>
              <a:rPr lang="en-US" dirty="0"/>
              <a:t>Can store up to 4,296 </a:t>
            </a:r>
            <a:br>
              <a:rPr lang="en-US" dirty="0"/>
            </a:br>
            <a:r>
              <a:rPr lang="en-US" dirty="0"/>
              <a:t>alphanumeric or 7,089 </a:t>
            </a:r>
            <a:br>
              <a:rPr lang="en-US" dirty="0"/>
            </a:br>
            <a:r>
              <a:rPr lang="en-US" dirty="0"/>
              <a:t>numeric characters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629" y="5787564"/>
            <a:ext cx="883599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 Fact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You can create your very own QR Code at http://qrcode.kaywa.com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21546"/>
            <a:ext cx="3433011" cy="228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Location-Based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software application for an IP-capable mobile device which requires knowledge about where the mobile device is located</a:t>
            </a:r>
          </a:p>
          <a:p>
            <a:pPr lvl="1"/>
            <a:r>
              <a:rPr lang="en-US" dirty="0"/>
              <a:t>mobile applications such as Foursquare, Facebook and Grubhub use LBS to better present information based on the consumer’s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1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an application to notify a user of new messages or events even when the user is not actively using the app</a:t>
            </a:r>
          </a:p>
          <a:p>
            <a:pPr lvl="1"/>
            <a:r>
              <a:rPr lang="en-US" dirty="0"/>
              <a:t>an application's icon and a message appear in the status bar at the top of the smartphone or tablet’s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9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Advergaming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 a downloadable or Internet-based computer game which in some way advertises a brand-name product, service or company during the game</a:t>
            </a:r>
          </a:p>
          <a:p>
            <a:pPr lvl="1"/>
            <a:r>
              <a:rPr lang="en-US" dirty="0"/>
              <a:t>for example: you might see a character eat a particular brand of fast food or a race car might drive past a billboard advertising a certain soft drink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0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Mobile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happening rapidly throughout the industry</a:t>
            </a:r>
          </a:p>
          <a:p>
            <a:pPr lvl="1"/>
            <a:r>
              <a:rPr lang="en-US" dirty="0"/>
              <a:t>46 percent of smartphone owners say their smartphone is something “they couldn’t live without”</a:t>
            </a:r>
          </a:p>
          <a:p>
            <a:pPr lvl="1"/>
            <a:r>
              <a:rPr lang="en-US" dirty="0"/>
              <a:t>84 percent of 13 to 17-year-olds own a mobile phone</a:t>
            </a:r>
          </a:p>
          <a:p>
            <a:pPr lvl="1"/>
            <a:r>
              <a:rPr lang="en-US" dirty="0"/>
              <a:t>81 percent of U.S. mobile owners used their device to research retail items before going to retail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1F21-0D05-49D9-984C-52EBD172222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6144768"/>
            <a:ext cx="95097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30252</TotalTime>
  <Words>980</Words>
  <Application>Microsoft Office PowerPoint</Application>
  <PresentationFormat>On-screen Show (4:3)</PresentationFormat>
  <Paragraphs>121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Mobile Marketing</vt:lpstr>
      <vt:lpstr>Mobile Marketing</vt:lpstr>
      <vt:lpstr>Mobile Marketing Methods</vt:lpstr>
      <vt:lpstr>QR Codes</vt:lpstr>
      <vt:lpstr>Location-Based Services</vt:lpstr>
      <vt:lpstr>Push Notifications</vt:lpstr>
      <vt:lpstr>Mobile Advergaming</vt:lpstr>
      <vt:lpstr>Growth in Mobile Marketing</vt:lpstr>
      <vt:lpstr>PowerPoint Presentation</vt:lpstr>
      <vt:lpstr>Businesses</vt:lpstr>
      <vt:lpstr>Getting into Mobile Marketing</vt:lpstr>
      <vt:lpstr>Steps of a Mobile Marketing Campaign</vt:lpstr>
      <vt:lpstr>Steps of a Mobile Marketing Campaign</vt:lpstr>
      <vt:lpstr>Steps of a Mobile Marketing Campaign</vt:lpstr>
      <vt:lpstr>Consumers</vt:lpstr>
      <vt:lpstr>Encouraging Consumer Loyalty</vt:lpstr>
      <vt:lpstr>Pros of Mobile Marketing</vt:lpstr>
      <vt:lpstr>Cons of Mobile Marketing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Marshall</dc:creator>
  <cp:lastModifiedBy>Laptop1</cp:lastModifiedBy>
  <cp:revision>166</cp:revision>
  <dcterms:created xsi:type="dcterms:W3CDTF">2016-04-22T14:35:39Z</dcterms:created>
  <dcterms:modified xsi:type="dcterms:W3CDTF">2018-09-28T02:03:35Z</dcterms:modified>
</cp:coreProperties>
</file>