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7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56">
          <p15:clr>
            <a:srgbClr val="A4A3A4"/>
          </p15:clr>
        </p15:guide>
        <p15:guide id="2" pos="10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FF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6" autoAdjust="0"/>
    <p:restoredTop sz="94994" autoAdjust="0"/>
  </p:normalViewPr>
  <p:slideViewPr>
    <p:cSldViewPr>
      <p:cViewPr varScale="1">
        <p:scale>
          <a:sx n="86" d="100"/>
          <a:sy n="86" d="100"/>
        </p:scale>
        <p:origin x="972" y="78"/>
      </p:cViewPr>
      <p:guideLst>
        <p:guide orient="horz" pos="1056"/>
        <p:guide pos="1056"/>
      </p:guideLst>
    </p:cSldViewPr>
  </p:slideViewPr>
  <p:outlineViewPr>
    <p:cViewPr>
      <p:scale>
        <a:sx n="33" d="100"/>
        <a:sy n="33" d="100"/>
      </p:scale>
      <p:origin x="0" y="-973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1908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703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E587A05-1B1E-43C6-AB5B-84385358913D}" type="datetimeFigureOut">
              <a:rPr lang="en-US"/>
              <a:pPr>
                <a:defRPr/>
              </a:pPr>
              <a:t>9/23/2018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B7F344A-846B-4A87-B683-1081943F0D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9484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2F1C19-0D10-4B67-8D46-9853E991C28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61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1721F-72CA-4908-B566-FFE1CBBC00EF}" type="datetime1">
              <a:rPr lang="en-US"/>
              <a:pPr>
                <a:defRPr/>
              </a:pPr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88AEC-B4D7-4DB8-AF4D-3F69454438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-9525" y="2132013"/>
            <a:ext cx="9144000" cy="17541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latin typeface="+mj-lt"/>
                <a:cs typeface="+mn-cs"/>
              </a:rPr>
              <a:t>Programming &amp; Software Development</a:t>
            </a:r>
          </a:p>
        </p:txBody>
      </p:sp>
    </p:spTree>
    <p:extLst>
      <p:ext uri="{BB962C8B-B14F-4D97-AF65-F5344CB8AC3E}">
        <p14:creationId xmlns:p14="http://schemas.microsoft.com/office/powerpoint/2010/main" val="3839354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7620000" cy="9144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493837"/>
            <a:ext cx="7391400" cy="4862513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 sz="2600"/>
            </a:lvl3pPr>
            <a:lvl4pPr>
              <a:spcBef>
                <a:spcPts val="0"/>
              </a:spcBef>
              <a:defRPr sz="2400"/>
            </a:lvl4pPr>
            <a:lvl5pPr marL="2057400" indent="-228600">
              <a:spcBef>
                <a:spcPts val="0"/>
              </a:spcBef>
              <a:buFont typeface="Arial" panose="020B0604020202020204" pitchFamily="34" charset="0"/>
              <a:buChar char="•"/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CD9D4-95D7-4998-AAB3-A43EE68B513E}" type="datetime1">
              <a:rPr lang="en-US"/>
              <a:pPr>
                <a:defRPr/>
              </a:pPr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31108-C194-42D6-B8BE-F30CA0D89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163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433FD-EC8A-48F7-BC06-C7559ED2162D}" type="datetime1">
              <a:rPr lang="en-US"/>
              <a:pPr>
                <a:defRPr/>
              </a:pPr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E297E-F9F8-4212-AE3D-C945BC001B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680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DD22B-79E8-4C0A-8BD8-B4A32EC473E3}" type="datetime1">
              <a:rPr lang="en-US"/>
              <a:pPr>
                <a:defRPr/>
              </a:pPr>
              <a:t>9/23/2018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64D04-E98B-4A8A-AB2D-D219F6D0B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81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5B0A4C-5118-437F-B805-415288D19207}" type="datetime1">
              <a:rPr lang="en-US"/>
              <a:pPr>
                <a:defRPr/>
              </a:pPr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0C4BD3-3ADE-43B0-876D-7AD4211436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8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DB03C8-4F76-47C9-BAF6-B2288A0097EE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Systems Designer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Career description:</a:t>
            </a:r>
          </a:p>
          <a:p>
            <a:pPr lvl="1"/>
            <a:r>
              <a:rPr lang="en-US" dirty="0"/>
              <a:t>research, create and test operating systems-level software</a:t>
            </a:r>
          </a:p>
          <a:p>
            <a:pPr lvl="1"/>
            <a:r>
              <a:rPr lang="en-US" dirty="0"/>
              <a:t>develop operational specifications and software requirements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4A20-DAD9-418D-87F6-E77C25152F32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 descr="Operating Systems Design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23048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93999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Systems Designer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Career description:</a:t>
            </a:r>
          </a:p>
          <a:p>
            <a:pPr lvl="1"/>
            <a:r>
              <a:rPr lang="en-US" dirty="0"/>
              <a:t>use computer science, engineering and mathematical analysis in system creation</a:t>
            </a:r>
          </a:p>
          <a:p>
            <a:pPr lvl="1"/>
            <a:r>
              <a:rPr lang="en-US" dirty="0"/>
              <a:t>alter existing software to correct errors, adapt to new hardware or improve performance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4A20-DAD9-418D-87F6-E77C25152F32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 descr="Operating Systems Design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23048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93999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Systems Designer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Education/training:</a:t>
            </a:r>
          </a:p>
          <a:p>
            <a:pPr lvl="1"/>
            <a:r>
              <a:rPr lang="en-US" dirty="0"/>
              <a:t>bachelor’s degree or higher in a related field such as computer science</a:t>
            </a:r>
          </a:p>
          <a:p>
            <a:r>
              <a:rPr lang="en-US" dirty="0"/>
              <a:t>Median salary: </a:t>
            </a:r>
          </a:p>
          <a:p>
            <a:pPr lvl="1"/>
            <a:r>
              <a:rPr lang="en-US" dirty="0"/>
              <a:t>$96,600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4A20-DAD9-418D-87F6-E77C25152F3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 descr="Operating Systems Design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23048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93999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Programmer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Career description:</a:t>
            </a:r>
          </a:p>
          <a:p>
            <a:pPr lvl="1"/>
            <a:r>
              <a:rPr lang="en-US" dirty="0"/>
              <a:t>create and write computer programs to store, locate and retrieve specific information</a:t>
            </a:r>
          </a:p>
          <a:p>
            <a:pPr lvl="1"/>
            <a:r>
              <a:rPr lang="en-US" dirty="0"/>
              <a:t>create detailed logical flow charts for coding into computer language </a:t>
            </a:r>
          </a:p>
          <a:p>
            <a:pPr lvl="1"/>
            <a:r>
              <a:rPr lang="en-US" dirty="0"/>
              <a:t>program websites</a:t>
            </a:r>
          </a:p>
          <a:p>
            <a:pPr lvl="1"/>
            <a:r>
              <a:rPr lang="en-US" dirty="0"/>
              <a:t>correct errors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4A20-DAD9-418D-87F6-E77C25152F32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 descr="Computer Programm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610"/>
            <a:ext cx="2209800" cy="1469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93999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Programmer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Education/training:</a:t>
            </a:r>
          </a:p>
          <a:p>
            <a:pPr lvl="1"/>
            <a:r>
              <a:rPr lang="en-US" dirty="0"/>
              <a:t>bachelor’s degree usually required</a:t>
            </a:r>
          </a:p>
          <a:p>
            <a:pPr lvl="1"/>
            <a:r>
              <a:rPr lang="en-US" dirty="0"/>
              <a:t>associate’s degree for some entry level positions</a:t>
            </a:r>
          </a:p>
          <a:p>
            <a:pPr lvl="2"/>
            <a:r>
              <a:rPr lang="en-US" dirty="0"/>
              <a:t>majors in computer science, mathematics or information systems</a:t>
            </a:r>
          </a:p>
          <a:p>
            <a:r>
              <a:rPr lang="en-US" dirty="0"/>
              <a:t>Median salary: </a:t>
            </a:r>
          </a:p>
          <a:p>
            <a:pPr lvl="1"/>
            <a:r>
              <a:rPr lang="en-US" dirty="0"/>
              <a:t>$72,630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4A20-DAD9-418D-87F6-E77C25152F32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 descr="Computer Programm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610"/>
            <a:ext cx="2209800" cy="1469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93999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the Programming and Software Development Pathway and the careers available within the pathway.</a:t>
            </a:r>
          </a:p>
          <a:p>
            <a:r>
              <a:rPr lang="en-US" dirty="0"/>
              <a:t>What education and training requirements are needed for most careers in this pathway?</a:t>
            </a:r>
          </a:p>
          <a:p>
            <a:r>
              <a:rPr lang="en-US" dirty="0"/>
              <a:t>What are the working conditions for most careers in this pathway?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4A20-DAD9-418D-87F6-E77C25152F3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99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the average earnings of some careers in this pathway and why they differ from other careers.</a:t>
            </a:r>
          </a:p>
          <a:p>
            <a:r>
              <a:rPr lang="en-US" dirty="0"/>
              <a:t>List three character traits you possess which would make you successful in a career in this pathway.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4A20-DAD9-418D-87F6-E77C25152F3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99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U.S. Department of Labor.  Occupational Outlook Handbook. </a:t>
            </a:r>
          </a:p>
          <a:p>
            <a:r>
              <a:rPr lang="en-US" sz="2000" dirty="0"/>
              <a:t>Washington, D.C.: </a:t>
            </a:r>
            <a:r>
              <a:rPr lang="en-US" sz="2000" dirty="0" err="1"/>
              <a:t>Jist</a:t>
            </a:r>
            <a:r>
              <a:rPr lang="en-US" sz="2000" dirty="0"/>
              <a:t> Works, 2013.</a:t>
            </a:r>
          </a:p>
          <a:p>
            <a:r>
              <a:rPr lang="en-US" sz="2000" dirty="0"/>
              <a:t>http://online.onetcenter.org/</a:t>
            </a:r>
          </a:p>
          <a:p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4A20-DAD9-418D-87F6-E77C25152F3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99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0" indent="0">
              <a:buNone/>
            </a:pPr>
            <a:r>
              <a:rPr lang="en-US" sz="2000" b="1" dirty="0"/>
              <a:t>Production Coordinators</a:t>
            </a:r>
          </a:p>
          <a:p>
            <a:pPr marL="0" indent="0">
              <a:buNone/>
            </a:pPr>
            <a:r>
              <a:rPr lang="en-US" sz="2000" dirty="0"/>
              <a:t>Holly </a:t>
            </a:r>
            <a:r>
              <a:rPr lang="en-US" sz="2000" dirty="0" err="1"/>
              <a:t>Mannan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John Carroll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Graphics Designer</a:t>
            </a:r>
          </a:p>
          <a:p>
            <a:pPr marL="0" indent="0">
              <a:buNone/>
            </a:pPr>
            <a:r>
              <a:rPr lang="en-US" sz="2000" dirty="0"/>
              <a:t>John Carroll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Technical Writer</a:t>
            </a:r>
          </a:p>
          <a:p>
            <a:pPr marL="0" indent="0">
              <a:buNone/>
            </a:pPr>
            <a:r>
              <a:rPr lang="en-US" sz="2000" dirty="0"/>
              <a:t>Jessica Odom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Vice President of 	</a:t>
            </a:r>
          </a:p>
          <a:p>
            <a:pPr marL="0" indent="0">
              <a:buNone/>
            </a:pPr>
            <a:r>
              <a:rPr lang="en-US" sz="2000" b="1" dirty="0"/>
              <a:t>Brand Management</a:t>
            </a:r>
            <a:r>
              <a:rPr lang="en-US" sz="2000" dirty="0"/>
              <a:t>	</a:t>
            </a:r>
          </a:p>
          <a:p>
            <a:pPr marL="0" indent="0">
              <a:buNone/>
            </a:pPr>
            <a:r>
              <a:rPr lang="en-US" sz="2000" dirty="0"/>
              <a:t>Clayton Franklin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Executive Producers</a:t>
            </a:r>
          </a:p>
          <a:p>
            <a:pPr marL="0" indent="0">
              <a:buNone/>
            </a:pPr>
            <a:r>
              <a:rPr lang="en-US" sz="2000" dirty="0"/>
              <a:t>Gordon Davis, Ph.D.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4A20-DAD9-418D-87F6-E77C25152F3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524000" y="6248400"/>
            <a:ext cx="74676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65000"/>
              </a:lnSpc>
              <a:spcBef>
                <a:spcPct val="50000"/>
              </a:spcBef>
            </a:pPr>
            <a:r>
              <a:rPr lang="en-US" altLang="en-US" sz="1200" dirty="0">
                <a:latin typeface="Calibri" panose="020F0502020204030204" pitchFamily="34" charset="0"/>
              </a:rPr>
              <a:t>CEV Multimedia. Ltd.</a:t>
            </a:r>
          </a:p>
          <a:p>
            <a:pPr algn="ctr" eaLnBrk="1" hangingPunct="1">
              <a:lnSpc>
                <a:spcPct val="65000"/>
              </a:lnSpc>
              <a:spcBef>
                <a:spcPct val="50000"/>
              </a:spcBef>
            </a:pPr>
            <a:r>
              <a:rPr lang="en-US" altLang="en-US" sz="1200" dirty="0">
                <a:latin typeface="Calibri" panose="020F0502020204030204" pitchFamily="34" charset="0"/>
              </a:rPr>
              <a:t>©MMXIII</a:t>
            </a:r>
          </a:p>
        </p:txBody>
      </p:sp>
    </p:spTree>
    <p:extLst>
      <p:ext uri="{BB962C8B-B14F-4D97-AF65-F5344CB8AC3E}">
        <p14:creationId xmlns:p14="http://schemas.microsoft.com/office/powerpoint/2010/main" val="3016620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To gain a basic understanding of the Programming and Software Development Pathway.</a:t>
            </a:r>
          </a:p>
          <a:p>
            <a:r>
              <a:rPr lang="en-US" sz="2800" dirty="0"/>
              <a:t>To discover career options available within the Programming and Software Development Pathway.</a:t>
            </a:r>
          </a:p>
          <a:p>
            <a:r>
              <a:rPr lang="en-US" sz="2800" dirty="0"/>
              <a:t>To explore the working environment, educational requirements, skills needed and salary of careers available within the Programming and Software Development Pathway.</a:t>
            </a:r>
          </a:p>
          <a:p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4A20-DAD9-418D-87F6-E77C25152F3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926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Pathway Overview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Careers are responsible for designing various software programs</a:t>
            </a:r>
          </a:p>
          <a:p>
            <a:r>
              <a:rPr lang="en-US" dirty="0"/>
              <a:t>Careers available in fields such as:</a:t>
            </a:r>
          </a:p>
          <a:p>
            <a:pPr lvl="1"/>
            <a:r>
              <a:rPr lang="en-US" dirty="0"/>
              <a:t>game development</a:t>
            </a:r>
          </a:p>
          <a:p>
            <a:pPr lvl="1"/>
            <a:r>
              <a:rPr lang="en-US" dirty="0"/>
              <a:t>operating systems development</a:t>
            </a:r>
          </a:p>
          <a:p>
            <a:pPr lvl="1"/>
            <a:r>
              <a:rPr lang="en-US" dirty="0"/>
              <a:t>software development</a:t>
            </a:r>
          </a:p>
          <a:p>
            <a:pPr lvl="1"/>
            <a:r>
              <a:rPr lang="en-US" dirty="0"/>
              <a:t>software installation and management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4A20-DAD9-418D-87F6-E77C25152F3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99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Applications Architect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Career description:</a:t>
            </a:r>
          </a:p>
          <a:p>
            <a:pPr lvl="1"/>
            <a:r>
              <a:rPr lang="en-US" dirty="0"/>
              <a:t>create and modify general computer applications software or specialized programs</a:t>
            </a:r>
          </a:p>
          <a:p>
            <a:pPr lvl="1"/>
            <a:r>
              <a:rPr lang="en-US" dirty="0"/>
              <a:t>determine user needs and develop software solutions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4A20-DAD9-418D-87F6-E77C25152F32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 descr="Software Applications Architec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2400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93999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Applications Architect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Career description:</a:t>
            </a:r>
          </a:p>
          <a:p>
            <a:pPr lvl="1"/>
            <a:r>
              <a:rPr lang="en-US" dirty="0"/>
              <a:t>design software to optimize operational efficiency </a:t>
            </a:r>
          </a:p>
          <a:p>
            <a:pPr lvl="1"/>
            <a:r>
              <a:rPr lang="en-US" dirty="0"/>
              <a:t>examine and design databases within an application area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4A20-DAD9-418D-87F6-E77C25152F32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 descr="Software Applications Architec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2400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93999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Applications Architect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Career description:</a:t>
            </a:r>
          </a:p>
          <a:p>
            <a:pPr lvl="1"/>
            <a:r>
              <a:rPr lang="en-US" dirty="0"/>
              <a:t>correct software errors, adapt software to new hardware or improve software performance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4A20-DAD9-418D-87F6-E77C25152F32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 descr="Software Applications Architec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2400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93999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Applications Architect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Education/training:</a:t>
            </a:r>
          </a:p>
          <a:p>
            <a:pPr lvl="1"/>
            <a:r>
              <a:rPr lang="en-US" dirty="0"/>
              <a:t>bachelor’s degree or higher in a related field such as computer science or software engineering</a:t>
            </a:r>
          </a:p>
          <a:p>
            <a:r>
              <a:rPr lang="en-US" dirty="0"/>
              <a:t>Median salary: </a:t>
            </a:r>
          </a:p>
          <a:p>
            <a:pPr lvl="1"/>
            <a:r>
              <a:rPr lang="en-US" dirty="0"/>
              <a:t>$96,200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4A20-DAD9-418D-87F6-E77C25152F32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 descr="Software Applications Architec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2400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93999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Software Engineer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Career description:</a:t>
            </a:r>
          </a:p>
          <a:p>
            <a:pPr lvl="1"/>
            <a:r>
              <a:rPr lang="en-US" dirty="0"/>
              <a:t>design, develop and test computer software and systems</a:t>
            </a:r>
          </a:p>
          <a:p>
            <a:pPr lvl="1"/>
            <a:r>
              <a:rPr lang="en-US" dirty="0"/>
              <a:t>examine user needs</a:t>
            </a:r>
          </a:p>
          <a:p>
            <a:pPr lvl="1"/>
            <a:r>
              <a:rPr lang="en-US" dirty="0"/>
              <a:t>develop software for operating systems and network distribution</a:t>
            </a:r>
          </a:p>
          <a:p>
            <a:pPr lvl="1"/>
            <a:r>
              <a:rPr lang="en-US" dirty="0"/>
              <a:t>resolve technical problems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4A20-DAD9-418D-87F6-E77C25152F32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 descr="Computer Software Engine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002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93999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Software Engineer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Education/training:</a:t>
            </a:r>
          </a:p>
          <a:p>
            <a:pPr lvl="1"/>
            <a:r>
              <a:rPr lang="en-US" dirty="0"/>
              <a:t>bachelor’s degree in computer science or software engineering</a:t>
            </a:r>
          </a:p>
          <a:p>
            <a:pPr lvl="1"/>
            <a:r>
              <a:rPr lang="en-US" dirty="0"/>
              <a:t>graduate degrees required for more complex positions</a:t>
            </a:r>
          </a:p>
          <a:p>
            <a:r>
              <a:rPr lang="en-US" dirty="0"/>
              <a:t>Median salary: </a:t>
            </a:r>
          </a:p>
          <a:p>
            <a:pPr lvl="1"/>
            <a:r>
              <a:rPr lang="en-US" dirty="0"/>
              <a:t>$89,280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4A20-DAD9-418D-87F6-E77C25152F32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 descr="Computer Software Engine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002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9399967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AAA CEV Styl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</TotalTime>
  <Words>519</Words>
  <Application>Microsoft Office PowerPoint</Application>
  <PresentationFormat>On-screen Show (4:3)</PresentationFormat>
  <Paragraphs>127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Arial Black</vt:lpstr>
      <vt:lpstr>Calibri</vt:lpstr>
      <vt:lpstr>Custom Design</vt:lpstr>
      <vt:lpstr>PowerPoint Presentation</vt:lpstr>
      <vt:lpstr>Objectives</vt:lpstr>
      <vt:lpstr>Pathway Overview</vt:lpstr>
      <vt:lpstr>Software Applications Architect</vt:lpstr>
      <vt:lpstr>Software Applications Architect</vt:lpstr>
      <vt:lpstr>Software Applications Architect</vt:lpstr>
      <vt:lpstr>Software Applications Architect</vt:lpstr>
      <vt:lpstr>Computer Software Engineer</vt:lpstr>
      <vt:lpstr>Computer Software Engineer</vt:lpstr>
      <vt:lpstr>Operating Systems Designer</vt:lpstr>
      <vt:lpstr>Operating Systems Designer</vt:lpstr>
      <vt:lpstr>Operating Systems Designer</vt:lpstr>
      <vt:lpstr>Computer Programmer</vt:lpstr>
      <vt:lpstr>Computer Programmer</vt:lpstr>
      <vt:lpstr>Discussion Questions</vt:lpstr>
      <vt:lpstr>Discussion Questions</vt:lpstr>
      <vt:lpstr>Resources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Laptop1</cp:lastModifiedBy>
  <cp:revision>30</cp:revision>
  <cp:lastPrinted>2012-10-19T19:05:34Z</cp:lastPrinted>
  <dcterms:created xsi:type="dcterms:W3CDTF">2008-02-24T22:21:50Z</dcterms:created>
  <dcterms:modified xsi:type="dcterms:W3CDTF">2018-09-24T01:33:42Z</dcterms:modified>
</cp:coreProperties>
</file>