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</p:sldIdLst>
  <p:sldSz cx="9144000" cy="6858000" type="screen4x3"/>
  <p:notesSz cx="7315200" cy="96012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10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3206" autoAdjust="0"/>
  </p:normalViewPr>
  <p:slideViewPr>
    <p:cSldViewPr>
      <p:cViewPr varScale="1">
        <p:scale>
          <a:sx n="84" d="100"/>
          <a:sy n="84" d="100"/>
        </p:scale>
        <p:origin x="1590" y="90"/>
      </p:cViewPr>
      <p:guideLst>
        <p:guide orient="horz" pos="1056"/>
        <p:guide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F1A4E33-37C9-48C0-A300-FD744E44888F}" type="datetimeFigureOut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F33D5F9-7A46-4282-B277-8503AB05F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C58173F-99DF-4EFF-BBED-16B02591BA60}" type="datetimeFigureOut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5034E9A-2D7F-43A6-8203-F9A91909F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4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B93F7-BA67-4805-A2FA-63D5F9C613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482B-82BE-4136-82BA-DBAAB901B788}" type="datetime1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407AD-C2EF-420E-855A-CDC69EF3C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2344087"/>
            <a:ext cx="9143999" cy="216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Restaurants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Food/Beverage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8567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69620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3999"/>
            <a:ext cx="7467600" cy="489267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3D3BF-072A-4B27-8EBD-2AD9148B3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7757-51EA-4FF5-A000-9D4B0ED102A2}" type="datetime1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C9A9-C242-4606-B9E1-1CEE5D4C9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8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92AAF3-1754-4E1E-9A9E-A35A59C905DE}" type="datetime1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FFE3B5-E5C4-4E59-B6F7-126B91E10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344087"/>
            <a:ext cx="9143999" cy="216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Restaurants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Food/Beverage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Services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D0A08-6DA4-4BFE-9792-2BDB4313A56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Maitre d’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high school diploma preferred</a:t>
            </a:r>
          </a:p>
          <a:p>
            <a:pPr lvl="2"/>
            <a:r>
              <a:rPr lang="en-US"/>
              <a:t>major source of part-time employment for high school and college students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$18,560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Maitre '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285999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Chef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direct preparation, seasoning and cooking of all food dishes</a:t>
            </a:r>
          </a:p>
          <a:p>
            <a:pPr lvl="1"/>
            <a:r>
              <a:rPr lang="en-US"/>
              <a:t>assist in the planning and pricing of menus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Executive Ch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209799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Chef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order supplies, keep records and accounts</a:t>
            </a:r>
          </a:p>
          <a:p>
            <a:pPr lvl="1"/>
            <a:r>
              <a:rPr lang="en-US"/>
              <a:t>decide on food presentation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Executive Ch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209799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Chef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enforce food safety standards</a:t>
            </a:r>
          </a:p>
          <a:p>
            <a:pPr lvl="1"/>
            <a:r>
              <a:rPr lang="en-US"/>
              <a:t>ensure employees follow sanitation standards and regulations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Executive Ch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209799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Chef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two and four year college degrees in hospitality or culinary arts</a:t>
            </a:r>
          </a:p>
          <a:p>
            <a:pPr lvl="1"/>
            <a:r>
              <a:rPr lang="en-US"/>
              <a:t>attend independent culinary schools or professional culinary institutes</a:t>
            </a:r>
          </a:p>
          <a:p>
            <a:pPr lvl="1"/>
            <a:r>
              <a:rPr lang="en-US"/>
              <a:t>years of training and experience required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Executive Ch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209799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Chef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Median salary: </a:t>
            </a:r>
          </a:p>
          <a:p>
            <a:pPr lvl="1"/>
            <a:r>
              <a:rPr lang="en-US"/>
              <a:t>$42,350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Executive Ch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209799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Pastry &amp; Specialty Chef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produce breads, cookies, cakes, pies, pastries and other baked goods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Pastry and Specialty Ch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285999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Pastry &amp; Specialty Chef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set oven temperatures and place food into hot ovens  </a:t>
            </a:r>
          </a:p>
          <a:p>
            <a:pPr lvl="1"/>
            <a:r>
              <a:rPr lang="en-US"/>
              <a:t>mix or blend measured ingredients</a:t>
            </a:r>
          </a:p>
          <a:p>
            <a:pPr lvl="1"/>
            <a:r>
              <a:rPr lang="en-US"/>
              <a:t>ensure quality of ingredients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Pastry and Specialty Ch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285999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Pastry &amp; Specialty Chef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high school diploma required</a:t>
            </a:r>
          </a:p>
          <a:p>
            <a:pPr lvl="1"/>
            <a:r>
              <a:rPr lang="en-US"/>
              <a:t>learn skills on-the-job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$23,250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Pastry and Specialty Ch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285999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prepare, season and cook foods in restaurants</a:t>
            </a:r>
          </a:p>
          <a:p>
            <a:pPr lvl="1"/>
            <a:r>
              <a:rPr lang="en-US"/>
              <a:t>order supplies, keep records and accounts of inventory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 descr="C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1" y="-9524"/>
            <a:ext cx="2343149" cy="156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/>
              <a:t>To gain a basic understanding of the Restaurants and Food/Beverage Services Pathway.</a:t>
            </a:r>
          </a:p>
          <a:p>
            <a:r>
              <a:rPr lang="en-US" sz="3100" dirty="0"/>
              <a:t>To discover career options available within the Restaurants and Food/Beverage Services Pathway.</a:t>
            </a:r>
          </a:p>
          <a:p>
            <a:r>
              <a:rPr lang="en-US" sz="3100" dirty="0"/>
              <a:t>To explore the working environment, educational requirements, skills needed and salary of careers available within the Restaurants and Food/Beverage Services Pathway.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17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examine food preparation and serving areas to ensure safe and sanitary food-handling </a:t>
            </a:r>
          </a:p>
          <a:p>
            <a:pPr lvl="1"/>
            <a:r>
              <a:rPr lang="en-US"/>
              <a:t>observe and test foods to ensure cooked properly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C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1" y="-9524"/>
            <a:ext cx="2343149" cy="156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high school diploma required</a:t>
            </a:r>
          </a:p>
          <a:p>
            <a:pPr lvl="1"/>
            <a:r>
              <a:rPr lang="en-US"/>
              <a:t>high school or vocational courses in food safety and handling procedures</a:t>
            </a:r>
          </a:p>
          <a:p>
            <a:pPr lvl="1"/>
            <a:r>
              <a:rPr lang="en-US"/>
              <a:t>internships provide great experience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$22,080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C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1" y="-9524"/>
            <a:ext cx="2343149" cy="156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Bartender &amp; Server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mix and serve drinks to customer</a:t>
            </a:r>
          </a:p>
          <a:p>
            <a:pPr lvl="1"/>
            <a:r>
              <a:rPr lang="en-US"/>
              <a:t>clean facility</a:t>
            </a:r>
          </a:p>
          <a:p>
            <a:pPr lvl="1"/>
            <a:r>
              <a:rPr lang="en-US"/>
              <a:t>enforce laws and regulations regarding the serving of alcoholic beverages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 descr="Bartender and Ser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228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Bartender &amp; Server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check identification to ensure customers are the legal age to purchase alcohol</a:t>
            </a:r>
          </a:p>
          <a:p>
            <a:pPr lvl="1"/>
            <a:r>
              <a:rPr lang="en-US"/>
              <a:t>collect money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Bartender and Ser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228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Bartender &amp; Server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must be at least 21 years old</a:t>
            </a:r>
          </a:p>
          <a:p>
            <a:pPr lvl="1"/>
            <a:r>
              <a:rPr lang="en-US"/>
              <a:t>familiar with state and local laws related to the sale of alcoholic beverages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 descr="Bartender and Ser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228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Bartender &amp; Server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attend bartending or vocational school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$18,850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Bartender and Ser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228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Banquet Set-Up Employee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prepare public or private events for companies and organizations</a:t>
            </a:r>
          </a:p>
          <a:p>
            <a:pPr lvl="1"/>
            <a:r>
              <a:rPr lang="en-US"/>
              <a:t>clean tables, carry dirty dishes, replace table linens and set tables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 descr="Banquet Set Up Employ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30"/>
            <a:ext cx="1507837" cy="226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Banquet Set-Up Employee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clean dirty linens, silverware, glassware and dishes</a:t>
            </a:r>
          </a:p>
          <a:p>
            <a:pPr lvl="1"/>
            <a:r>
              <a:rPr lang="en-US"/>
              <a:t>provide service bar with food</a:t>
            </a:r>
          </a:p>
          <a:p>
            <a:pPr lvl="1"/>
            <a:r>
              <a:rPr lang="en-US"/>
              <a:t>serve guests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 descr="Banquet Set Up Employ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30"/>
            <a:ext cx="1507837" cy="226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Banquet Set-Up Employee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high school diploma or less is preferred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$18,420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 descr="Banquet Set Up Employ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30"/>
            <a:ext cx="1507837" cy="226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Room Service Attendant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serve food to customers in a non-restaurant setting, such as hotels or hospital rooms</a:t>
            </a:r>
          </a:p>
          <a:p>
            <a:pPr lvl="1"/>
            <a:r>
              <a:rPr lang="en-US"/>
              <a:t>ensure meals and special requests are delivered to the correct customer </a:t>
            </a:r>
          </a:p>
          <a:p>
            <a:pPr lvl="1"/>
            <a:r>
              <a:rPr lang="en-US"/>
              <a:t>clean dishes and facilities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 descr="Room Service Attend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49" y="0"/>
            <a:ext cx="147228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Careers focus on the preparation of food products, as well as the management of the food and beverage industry</a:t>
            </a:r>
          </a:p>
          <a:p>
            <a:r>
              <a:rPr lang="en-US"/>
              <a:t>Duties include:</a:t>
            </a:r>
          </a:p>
          <a:p>
            <a:pPr lvl="1"/>
            <a:r>
              <a:rPr lang="en-US"/>
              <a:t>managing restaurants</a:t>
            </a:r>
          </a:p>
          <a:p>
            <a:pPr lvl="1"/>
            <a:r>
              <a:rPr lang="en-US"/>
              <a:t>preparing meals and beverages</a:t>
            </a:r>
          </a:p>
          <a:p>
            <a:pPr lvl="1"/>
            <a:r>
              <a:rPr lang="en-US"/>
              <a:t>waiting and serving guests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58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Room Service Attendant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high school diploma or less is required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$18,420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 descr="Room Service Attend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49" y="0"/>
            <a:ext cx="147228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Wine Steward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check on customer to make sure they are enjoying their meals</a:t>
            </a:r>
          </a:p>
          <a:p>
            <a:pPr lvl="1"/>
            <a:r>
              <a:rPr lang="en-US"/>
              <a:t>collect payment from customers</a:t>
            </a:r>
          </a:p>
          <a:p>
            <a:pPr lvl="1"/>
            <a:r>
              <a:rPr lang="en-US"/>
              <a:t>take patrons orders for food or beverages</a:t>
            </a:r>
          </a:p>
          <a:p>
            <a:pPr lvl="1"/>
            <a:r>
              <a:rPr lang="en-US"/>
              <a:t>clean tables or counters after             patrons are finished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 descr="Wine Stew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286000" cy="15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Wine Steward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high school diploma usually required</a:t>
            </a:r>
          </a:p>
          <a:p>
            <a:pPr lvl="1"/>
            <a:r>
              <a:rPr lang="en-US"/>
              <a:t>mostly on the job training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$18,570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 descr="Wine Stew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286000" cy="15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Describe the Restaurants and Food/Beverage Services Pathway and the careers available within the pathway.</a:t>
            </a:r>
          </a:p>
          <a:p>
            <a:r>
              <a:rPr lang="en-US"/>
              <a:t>What education and training requirements are needed for most careers in this pathway?</a:t>
            </a:r>
          </a:p>
          <a:p>
            <a:r>
              <a:rPr lang="en-US"/>
              <a:t>What are the working conditions for most careers in this pathway?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average earnings of some careers in this pathway and why they differ from other careers.</a:t>
            </a:r>
          </a:p>
          <a:p>
            <a:r>
              <a:rPr lang="en-US" dirty="0"/>
              <a:t>List three character traits you possess which would make you successful in a career in this pathway.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U.S. Department of Labor.  Occupational Outlook Handbook. </a:t>
            </a:r>
          </a:p>
          <a:p>
            <a:r>
              <a:rPr lang="en-US" sz="2000" dirty="0"/>
              <a:t>Washington, D.C.: </a:t>
            </a:r>
            <a:r>
              <a:rPr lang="en-US" sz="2000" dirty="0" err="1"/>
              <a:t>Jist</a:t>
            </a:r>
            <a:r>
              <a:rPr lang="en-US" sz="2000" dirty="0"/>
              <a:t> Works, 2013.</a:t>
            </a:r>
          </a:p>
          <a:p>
            <a:r>
              <a:rPr lang="en-US" sz="2000" dirty="0"/>
              <a:t>http://online.onetcenter.org/</a:t>
            </a: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000" b="1" dirty="0"/>
              <a:t>Production Coordinators</a:t>
            </a:r>
          </a:p>
          <a:p>
            <a:pPr marL="0" indent="0">
              <a:buNone/>
            </a:pPr>
            <a:r>
              <a:rPr lang="en-US" sz="2000" dirty="0"/>
              <a:t>Holly </a:t>
            </a:r>
            <a:r>
              <a:rPr lang="en-US" sz="2000" dirty="0" err="1"/>
              <a:t>Mannan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Graphics Designer</a:t>
            </a:r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Technical Writer</a:t>
            </a:r>
          </a:p>
          <a:p>
            <a:pPr marL="0" indent="0">
              <a:buNone/>
            </a:pPr>
            <a:r>
              <a:rPr lang="en-US" sz="2000" dirty="0"/>
              <a:t>Jessica Odom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Vice President of 	</a:t>
            </a:r>
          </a:p>
          <a:p>
            <a:pPr marL="0" indent="0">
              <a:buNone/>
            </a:pPr>
            <a:r>
              <a:rPr lang="en-US" sz="2000" b="1" dirty="0"/>
              <a:t>Brand Management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Clayton Franklin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b="1" dirty="0"/>
              <a:t>Executive Producer</a:t>
            </a:r>
          </a:p>
          <a:p>
            <a:pPr marL="0" indent="0" algn="r">
              <a:buNone/>
            </a:pPr>
            <a:r>
              <a:rPr lang="en-US" sz="2000" dirty="0"/>
              <a:t>Gordon Davis, Ph.D.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4000" y="6248400"/>
            <a:ext cx="7467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CEV Multimedia. Ltd.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©MMXIII</a:t>
            </a:r>
          </a:p>
        </p:txBody>
      </p:sp>
    </p:spTree>
    <p:extLst>
      <p:ext uri="{BB962C8B-B14F-4D97-AF65-F5344CB8AC3E}">
        <p14:creationId xmlns:p14="http://schemas.microsoft.com/office/powerpoint/2010/main" val="219049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&amp; Beverage Manager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direct activities of organizations serving food and beverages</a:t>
            </a:r>
          </a:p>
          <a:p>
            <a:pPr lvl="1"/>
            <a:r>
              <a:rPr lang="en-US"/>
              <a:t>taste and smell food to ensure quality and flavor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Food and Beverage Manag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8576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175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&amp; Beverage Manager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investigate and resolve complaints regarding food quality, service or accommodations</a:t>
            </a:r>
          </a:p>
          <a:p>
            <a:pPr lvl="1"/>
            <a:r>
              <a:rPr lang="en-US"/>
              <a:t>regulate food preparation, portion sizes and presentation of food </a:t>
            </a:r>
          </a:p>
          <a:p>
            <a:pPr lvl="1"/>
            <a:r>
              <a:rPr lang="en-US"/>
              <a:t>monitor budgets and payroll records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Food and Beverage Manag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8576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&amp; Beverage Manager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in restaurant and institutional food services is preferred</a:t>
            </a:r>
          </a:p>
          <a:p>
            <a:pPr lvl="1"/>
            <a:r>
              <a:rPr lang="en-US"/>
              <a:t>master’s degree in hospitality management programs ideal</a:t>
            </a:r>
          </a:p>
          <a:p>
            <a:pPr lvl="2"/>
            <a:r>
              <a:rPr lang="en-US"/>
              <a:t>internships and real life experience required in these programs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Food and Beverage Manag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8576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&amp; Beverage Manager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experience in the restaurant industry important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$48,110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Food and Beverage Manag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8576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Maitre d’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greet customers, show them to the table and ensure quality of the experience</a:t>
            </a:r>
          </a:p>
          <a:p>
            <a:pPr lvl="1"/>
            <a:r>
              <a:rPr lang="en-US"/>
              <a:t>provide guests with menus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Maitre '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285999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Maitre d’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examine dining and serving areas to guarantee cleanliness and nice setup</a:t>
            </a:r>
          </a:p>
          <a:p>
            <a:pPr lvl="1"/>
            <a:r>
              <a:rPr lang="en-US"/>
              <a:t>speak with guests to ensure satisfaction with food and service and handle complaints</a:t>
            </a:r>
          </a:p>
          <a:p>
            <a:pPr lvl="1"/>
            <a:r>
              <a:rPr lang="en-US"/>
              <a:t>operate cash registers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C9A9-C242-4606-B9E1-1CEE5D4C9AF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Maitre '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285999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922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81&quot;/&gt;&lt;/object&gt;&lt;object type=&quot;3&quot; unique_id=&quot;10009&quot;&gt;&lt;property id=&quot;20148&quot; value=&quot;5&quot;/&gt;&lt;property id=&quot;20300&quot; value=&quot;Slide 6&quot;/&gt;&lt;property id=&quot;20307&quot; value=&quot;282&quot;/&gt;&lt;/object&gt;&lt;object type=&quot;3&quot; unique_id=&quot;10010&quot;&gt;&lt;property id=&quot;20148&quot; value=&quot;5&quot;/&gt;&lt;property id=&quot;20300&quot; value=&quot;Slide 7&quot;/&gt;&lt;property id=&quot;20307&quot; value=&quot;283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87&quot;/&gt;&lt;/object&gt;&lt;object type=&quot;3&quot; unique_id=&quot;10016&quot;&gt;&lt;property id=&quot;20148&quot; value=&quot;5&quot;/&gt;&lt;property id=&quot;20300&quot; value=&quot;Slide 13&quot;/&gt;&lt;property id=&quot;20307&quot; value=&quot;265&quot;/&gt;&lt;/object&gt;&lt;object type=&quot;3&quot; unique_id=&quot;10017&quot;&gt;&lt;property id=&quot;20148&quot; value=&quot;5&quot;/&gt;&lt;property id=&quot;20300&quot; value=&quot;Slide 14&quot;/&gt;&lt;property id=&quot;20307&quot; value=&quot;288&quot;/&gt;&lt;/object&gt;&lt;object type=&quot;3&quot; unique_id=&quot;10018&quot;&gt;&lt;property id=&quot;20148&quot; value=&quot;5&quot;/&gt;&lt;property id=&quot;20300&quot; value=&quot;Slide 15&quot;/&gt;&lt;property id=&quot;20307&quot; value=&quot;289&quot;/&gt;&lt;/object&gt;&lt;object type=&quot;3&quot; unique_id=&quot;10019&quot;&gt;&lt;property id=&quot;20148&quot; value=&quot;5&quot;/&gt;&lt;property id=&quot;20300&quot; value=&quot;Slide 16&quot;/&gt;&lt;property id=&quot;20307&quot; value=&quot;290&quot;/&gt;&lt;/object&gt;&lt;object type=&quot;3&quot; unique_id=&quot;10020&quot;&gt;&lt;property id=&quot;20148&quot; value=&quot;5&quot;/&gt;&lt;property id=&quot;20300&quot; value=&quot;Slide 17&quot;/&gt;&lt;property id=&quot;20307&quot; value=&quot;267&quot;/&gt;&lt;/object&gt;&lt;object type=&quot;3&quot; unique_id=&quot;10021&quot;&gt;&lt;property id=&quot;20148&quot; value=&quot;5&quot;/&gt;&lt;property id=&quot;20300&quot; value=&quot;Slide 18&quot;/&gt;&lt;property id=&quot;20307&quot; value=&quot;291&quot;/&gt;&lt;/object&gt;&lt;object type=&quot;3&quot; unique_id=&quot;10022&quot;&gt;&lt;property id=&quot;20148&quot; value=&quot;5&quot;/&gt;&lt;property id=&quot;20300&quot; value=&quot;Slide 19&quot;/&gt;&lt;property id=&quot;20307&quot; value=&quot;292&quot;/&gt;&lt;/object&gt;&lt;object type=&quot;3&quot; unique_id=&quot;10023&quot;&gt;&lt;property id=&quot;20148&quot; value=&quot;5&quot;/&gt;&lt;property id=&quot;20300&quot; value=&quot;Slide 20&quot;/&gt;&lt;property id=&quot;20307&quot; value=&quot;269&quot;/&gt;&lt;/object&gt;&lt;object type=&quot;3&quot; unique_id=&quot;10024&quot;&gt;&lt;property id=&quot;20148&quot; value=&quot;5&quot;/&gt;&lt;property id=&quot;20300&quot; value=&quot;Slide 21&quot;/&gt;&lt;property id=&quot;20307&quot; value=&quot;293&quot;/&gt;&lt;/object&gt;&lt;object type=&quot;3&quot; unique_id=&quot;10025&quot;&gt;&lt;property id=&quot;20148&quot; value=&quot;5&quot;/&gt;&lt;property id=&quot;20300&quot; value=&quot;Slide 22&quot;/&gt;&lt;property id=&quot;20307&quot; value=&quot;294&quot;/&gt;&lt;/object&gt;&lt;object type=&quot;3&quot; unique_id=&quot;10026&quot;&gt;&lt;property id=&quot;20148&quot; value=&quot;5&quot;/&gt;&lt;property id=&quot;20300&quot; value=&quot;Slide 23&quot;/&gt;&lt;property id=&quot;20307&quot; value=&quot;271&quot;/&gt;&lt;/object&gt;&lt;object type=&quot;3&quot; unique_id=&quot;10027&quot;&gt;&lt;property id=&quot;20148&quot; value=&quot;5&quot;/&gt;&lt;property id=&quot;20300&quot; value=&quot;Slide 24&quot;/&gt;&lt;property id=&quot;20307&quot; value=&quot;295&quot;/&gt;&lt;/object&gt;&lt;object type=&quot;3&quot; unique_id=&quot;10028&quot;&gt;&lt;property id=&quot;20148&quot; value=&quot;5&quot;/&gt;&lt;property id=&quot;20300&quot; value=&quot;Slide 25&quot;/&gt;&lt;property id=&quot;20307&quot; value=&quot;296&quot;/&gt;&lt;/object&gt;&lt;object type=&quot;3&quot; unique_id=&quot;10029&quot;&gt;&lt;property id=&quot;20148&quot; value=&quot;5&quot;/&gt;&lt;property id=&quot;20300&quot; value=&quot;Slide 26&quot;/&gt;&lt;property id=&quot;20307&quot; value=&quot;273&quot;/&gt;&lt;/object&gt;&lt;object type=&quot;3&quot; unique_id=&quot;10030&quot;&gt;&lt;property id=&quot;20148&quot; value=&quot;5&quot;/&gt;&lt;property id=&quot;20300&quot; value=&quot;Slide 27&quot;/&gt;&lt;property id=&quot;20307&quot; value=&quot;297&quot;/&gt;&lt;/object&gt;&lt;object type=&quot;3&quot; unique_id=&quot;10031&quot;&gt;&lt;property id=&quot;20148&quot; value=&quot;5&quot;/&gt;&lt;property id=&quot;20300&quot; value=&quot;Slide 28&quot;/&gt;&lt;property id=&quot;20307&quot; value=&quot;298&quot;/&gt;&lt;/object&gt;&lt;object type=&quot;3&quot; unique_id=&quot;10032&quot;&gt;&lt;property id=&quot;20148&quot; value=&quot;5&quot;/&gt;&lt;property id=&quot;20300&quot; value=&quot;Slide 29&quot;/&gt;&lt;property id=&quot;20307&quot; value=&quot;275&quot;/&gt;&lt;/object&gt;&lt;object type=&quot;3&quot; unique_id=&quot;10033&quot;&gt;&lt;property id=&quot;20148&quot; value=&quot;5&quot;/&gt;&lt;property id=&quot;20300&quot; value=&quot;Slide 30&quot;/&gt;&lt;property id=&quot;20307&quot; value=&quot;299&quot;/&gt;&lt;/object&gt;&lt;object type=&quot;3&quot; unique_id=&quot;10034&quot;&gt;&lt;property id=&quot;20148&quot; value=&quot;5&quot;/&gt;&lt;property id=&quot;20300&quot; value=&quot;Slide 31&quot;/&gt;&lt;property id=&quot;20307&quot; value=&quot;277&quot;/&gt;&lt;/object&gt;&lt;object type=&quot;3&quot; unique_id=&quot;10035&quot;&gt;&lt;property id=&quot;20148&quot; value=&quot;5&quot;/&gt;&lt;property id=&quot;20300&quot; value=&quot;Slide 32&quot;/&gt;&lt;property id=&quot;20307&quot; value=&quot;300&quot;/&gt;&lt;/object&gt;&lt;object type=&quot;3&quot; unique_id=&quot;10036&quot;&gt;&lt;property id=&quot;20148&quot; value=&quot;5&quot;/&gt;&lt;property id=&quot;20300&quot; value=&quot;Slide 33&quot;/&gt;&lt;property id=&quot;20307&quot; value=&quot;301&quot;/&gt;&lt;/object&gt;&lt;object type=&quot;3&quot; unique_id=&quot;10037&quot;&gt;&lt;property id=&quot;20148&quot; value=&quot;5&quot;/&gt;&lt;property id=&quot;20300&quot; value=&quot;Slide 34&quot;/&gt;&lt;property id=&quot;20307&quot; value=&quot;302&quot;/&gt;&lt;/object&gt;&lt;object type=&quot;3&quot; unique_id=&quot;10038&quot;&gt;&lt;property id=&quot;20148&quot; value=&quot;5&quot;/&gt;&lt;property id=&quot;20300&quot; value=&quot;Slide 35&quot;/&gt;&lt;property id=&quot;20307&quot; value=&quot;279&quot;/&gt;&lt;/object&gt;&lt;object type=&quot;3&quot; unique_id=&quot;10039&quot;&gt;&lt;property id=&quot;20148&quot; value=&quot;5&quot;/&gt;&lt;property id=&quot;20300&quot; value=&quot;Slide 36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AA CEV Sty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958</Words>
  <Application>Microsoft Office PowerPoint</Application>
  <PresentationFormat>On-screen Show (4:3)</PresentationFormat>
  <Paragraphs>231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Arial Black</vt:lpstr>
      <vt:lpstr>Calibri</vt:lpstr>
      <vt:lpstr>Custom Design</vt:lpstr>
      <vt:lpstr>PowerPoint Presentation</vt:lpstr>
      <vt:lpstr>Objectives</vt:lpstr>
      <vt:lpstr>Pathway Overview</vt:lpstr>
      <vt:lpstr>Food &amp; Beverage Manager</vt:lpstr>
      <vt:lpstr>Food &amp; Beverage Manager</vt:lpstr>
      <vt:lpstr>Food &amp; Beverage Manager</vt:lpstr>
      <vt:lpstr>Food &amp; Beverage Manager</vt:lpstr>
      <vt:lpstr>Maitre d’</vt:lpstr>
      <vt:lpstr>Maitre d’</vt:lpstr>
      <vt:lpstr>Maitre d’</vt:lpstr>
      <vt:lpstr>Executive Chef</vt:lpstr>
      <vt:lpstr>Executive Chef</vt:lpstr>
      <vt:lpstr>Executive Chef</vt:lpstr>
      <vt:lpstr>Executive Chef</vt:lpstr>
      <vt:lpstr>Executive Chef</vt:lpstr>
      <vt:lpstr> Pastry &amp; Specialty Chef</vt:lpstr>
      <vt:lpstr> Pastry &amp; Specialty Chef</vt:lpstr>
      <vt:lpstr> Pastry &amp; Specialty Chef</vt:lpstr>
      <vt:lpstr>Cook</vt:lpstr>
      <vt:lpstr>Cook</vt:lpstr>
      <vt:lpstr>Cook</vt:lpstr>
      <vt:lpstr>Bartender &amp; Server</vt:lpstr>
      <vt:lpstr>Bartender &amp; Server</vt:lpstr>
      <vt:lpstr>Bartender &amp; Server</vt:lpstr>
      <vt:lpstr>Bartender &amp; Server</vt:lpstr>
      <vt:lpstr>Banquet Set-Up Employee</vt:lpstr>
      <vt:lpstr>Banquet Set-Up Employee</vt:lpstr>
      <vt:lpstr>Banquet Set-Up Employee</vt:lpstr>
      <vt:lpstr>Room Service Attendant</vt:lpstr>
      <vt:lpstr>Room Service Attendant</vt:lpstr>
      <vt:lpstr>Wine Steward</vt:lpstr>
      <vt:lpstr>Wine Steward</vt:lpstr>
      <vt:lpstr>Discussion Questions</vt:lpstr>
      <vt:lpstr>Discussion Questions</vt:lpstr>
      <vt:lpstr>Resources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Dusty Moore</dc:creator>
  <cp:lastModifiedBy>Laptop1</cp:lastModifiedBy>
  <cp:revision>56</cp:revision>
  <dcterms:created xsi:type="dcterms:W3CDTF">2008-02-18T21:23:12Z</dcterms:created>
  <dcterms:modified xsi:type="dcterms:W3CDTF">2018-09-24T01:35:40Z</dcterms:modified>
</cp:coreProperties>
</file>