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7" r:id="rId2"/>
    <p:sldId id="310" r:id="rId3"/>
    <p:sldId id="31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DE35-2E19-4E64-99BA-AE0045AFB4A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A2D-AB13-4781-B2E9-9D8FF7BD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23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DE35-2E19-4E64-99BA-AE0045AFB4A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A2D-AB13-4781-B2E9-9D8FF7BD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5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DE35-2E19-4E64-99BA-AE0045AFB4A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A2D-AB13-4781-B2E9-9D8FF7BD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06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DE35-2E19-4E64-99BA-AE0045AFB4A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A2D-AB13-4781-B2E9-9D8FF7BD5AA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5772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DE35-2E19-4E64-99BA-AE0045AFB4A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A2D-AB13-4781-B2E9-9D8FF7BD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77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DE35-2E19-4E64-99BA-AE0045AFB4A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A2D-AB13-4781-B2E9-9D8FF7BD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58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DE35-2E19-4E64-99BA-AE0045AFB4A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A2D-AB13-4781-B2E9-9D8FF7BD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38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DE35-2E19-4E64-99BA-AE0045AFB4A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A2D-AB13-4781-B2E9-9D8FF7BD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50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DE35-2E19-4E64-99BA-AE0045AFB4A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A2D-AB13-4781-B2E9-9D8FF7BD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8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DE35-2E19-4E64-99BA-AE0045AFB4A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A2D-AB13-4781-B2E9-9D8FF7BD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6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DE35-2E19-4E64-99BA-AE0045AFB4A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A2D-AB13-4781-B2E9-9D8FF7BD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DE35-2E19-4E64-99BA-AE0045AFB4A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A2D-AB13-4781-B2E9-9D8FF7BD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5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DE35-2E19-4E64-99BA-AE0045AFB4A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A2D-AB13-4781-B2E9-9D8FF7BD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DE35-2E19-4E64-99BA-AE0045AFB4A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A2D-AB13-4781-B2E9-9D8FF7BD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1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DE35-2E19-4E64-99BA-AE0045AFB4A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A2D-AB13-4781-B2E9-9D8FF7BD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DE35-2E19-4E64-99BA-AE0045AFB4A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A2D-AB13-4781-B2E9-9D8FF7BD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6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DE35-2E19-4E64-99BA-AE0045AFB4A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AA2D-AB13-4781-B2E9-9D8FF7BD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5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2BDDE35-2E19-4E64-99BA-AE0045AFB4A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9AA2D-AB13-4781-B2E9-9D8FF7BD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085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k.norton.com/norton-blog/2016/02/the_8_most_famousco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ashable.com/2013/05/25/45-million-stole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ashable.com/2013/06/06/microsoft-fbi-botnet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490B6-10FB-C94F-86E6-27506C00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10533752" cy="1478570"/>
          </a:xfrm>
        </p:spPr>
        <p:txBody>
          <a:bodyPr>
            <a:noAutofit/>
          </a:bodyPr>
          <a:lstStyle/>
          <a:p>
            <a:r>
              <a:rPr lang="en-US" sz="4300" dirty="0">
                <a:solidFill>
                  <a:schemeClr val="accent3">
                    <a:lumMod val="40000"/>
                    <a:lumOff val="60000"/>
                  </a:schemeClr>
                </a:solidFill>
                <a:cs typeface="Franklin Gothic Medium"/>
              </a:rPr>
              <a:t>Makeup Work</a:t>
            </a:r>
            <a:br>
              <a:rPr lang="en-US" sz="4300" dirty="0">
                <a:solidFill>
                  <a:schemeClr val="accent3">
                    <a:lumMod val="40000"/>
                    <a:lumOff val="60000"/>
                  </a:schemeClr>
                </a:solidFill>
                <a:cs typeface="Franklin Gothic Medium"/>
              </a:rPr>
            </a:br>
            <a:r>
              <a:rPr lang="en-US" sz="4300" b="1" dirty="0">
                <a:solidFill>
                  <a:schemeClr val="accent3">
                    <a:lumMod val="40000"/>
                    <a:lumOff val="60000"/>
                  </a:schemeClr>
                </a:solidFill>
                <a:cs typeface="Franklin Gothic Medium"/>
              </a:rPr>
              <a:t>8 Biggest Computer Viruses of All Time</a:t>
            </a:r>
            <a:endParaRPr lang="en-US" sz="43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4D295-7EB6-DB4B-8392-7ABE7AF4A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85976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altLang="en-US" sz="3800" dirty="0"/>
              <a:t>Name and Describe each virus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en-US" sz="3200" dirty="0"/>
              <a:t>Create 3-5 bullet points for each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altLang="en-US" dirty="0">
              <a:latin typeface="Franklin Gothic Medium" panose="020B0603020102020204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2000" dirty="0">
                <a:latin typeface="Century Gothic" panose="020B0502020202020204" pitchFamily="34" charset="0"/>
              </a:rPr>
              <a:t>Link to article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2000" dirty="0">
                <a:latin typeface="Century Gothic" panose="020B0502020202020204" pitchFamily="34" charset="0"/>
                <a:hlinkClick r:id="rId2"/>
              </a:rPr>
              <a:t>https://uk.norton.com/norton-blog/2016/02/the_8_most_famousco.html</a:t>
            </a:r>
            <a:endParaRPr lang="en-US" altLang="en-US" sz="2000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69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E5FD1-6D34-734F-91C8-97A9F2DA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10189196" cy="147857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3">
                    <a:lumMod val="40000"/>
                    <a:lumOff val="60000"/>
                  </a:schemeClr>
                </a:solidFill>
                <a:sym typeface="Helvetica Neue Bold Condensed" charset="0"/>
              </a:rPr>
              <a:t>Makeup Work</a:t>
            </a:r>
            <a:br>
              <a:rPr lang="en-US" sz="4000" dirty="0">
                <a:solidFill>
                  <a:schemeClr val="accent3">
                    <a:lumMod val="40000"/>
                    <a:lumOff val="60000"/>
                  </a:schemeClr>
                </a:solidFill>
                <a:sym typeface="Helvetica Neue Bold Condensed" charset="0"/>
              </a:rPr>
            </a:br>
            <a:r>
              <a:rPr lang="en-US" sz="4000" b="1" dirty="0">
                <a:solidFill>
                  <a:schemeClr val="accent3">
                    <a:lumMod val="40000"/>
                    <a:lumOff val="60000"/>
                  </a:schemeClr>
                </a:solidFill>
                <a:sym typeface="Helvetica Neue Bold Condensed" charset="0"/>
              </a:rPr>
              <a:t>How Hackers Stole $45 Million in 2 Days</a:t>
            </a:r>
            <a:endParaRPr lang="en-US" sz="40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34B89-E3B6-CB43-9D4D-F39CB4514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ct val="0"/>
              </a:spcBef>
              <a:buFont typeface="Franklin Gothic Medium" charset="0"/>
              <a:buAutoNum type="arabicPeriod"/>
              <a:defRPr/>
            </a:pPr>
            <a:r>
              <a:rPr lang="en-CA" sz="2600" dirty="0">
                <a:ea typeface="Helvetica Neue" charset="0"/>
                <a:cs typeface="Helvetica Neue" charset="0"/>
              </a:rPr>
              <a:t>Describe </a:t>
            </a:r>
            <a:r>
              <a:rPr lang="en-CA" sz="2600" b="1" dirty="0">
                <a:ea typeface="Helvetica Neue" charset="0"/>
                <a:cs typeface="Helvetica Neue" charset="0"/>
              </a:rPr>
              <a:t>Phase 1</a:t>
            </a:r>
          </a:p>
          <a:p>
            <a:pPr marL="514350" indent="-514350">
              <a:spcBef>
                <a:spcPct val="0"/>
              </a:spcBef>
              <a:buFont typeface="Franklin Gothic Medium" charset="0"/>
              <a:buAutoNum type="arabicPeriod"/>
              <a:defRPr/>
            </a:pPr>
            <a:r>
              <a:rPr lang="en-CA" sz="2600" dirty="0">
                <a:ea typeface="Helvetica Neue" charset="0"/>
                <a:cs typeface="Helvetica Neue" charset="0"/>
              </a:rPr>
              <a:t>Describe </a:t>
            </a:r>
            <a:r>
              <a:rPr lang="en-CA" sz="2600" b="1" dirty="0">
                <a:ea typeface="Helvetica Neue" charset="0"/>
                <a:cs typeface="Helvetica Neue" charset="0"/>
              </a:rPr>
              <a:t>Phase 2</a:t>
            </a:r>
          </a:p>
          <a:p>
            <a:pPr marL="514350" indent="-514350">
              <a:spcBef>
                <a:spcPct val="0"/>
              </a:spcBef>
              <a:buFont typeface="Franklin Gothic Medium" charset="0"/>
              <a:buAutoNum type="arabicPeriod"/>
              <a:defRPr/>
            </a:pPr>
            <a:r>
              <a:rPr lang="en-CA" sz="2600" dirty="0">
                <a:ea typeface="Helvetica Neue" charset="0"/>
                <a:cs typeface="Helvetica Neue" charset="0"/>
              </a:rPr>
              <a:t>Describe </a:t>
            </a:r>
            <a:r>
              <a:rPr lang="en-CA" sz="2600" b="1" dirty="0">
                <a:ea typeface="Helvetica Neue" charset="0"/>
                <a:cs typeface="Helvetica Neue" charset="0"/>
              </a:rPr>
              <a:t>Phase 3</a:t>
            </a:r>
          </a:p>
          <a:p>
            <a:pPr marL="514350" indent="-514350">
              <a:spcBef>
                <a:spcPct val="0"/>
              </a:spcBef>
              <a:buFont typeface="Franklin Gothic Medium" charset="0"/>
              <a:buAutoNum type="arabicPeriod"/>
              <a:defRPr/>
            </a:pPr>
            <a:r>
              <a:rPr lang="en-CA" sz="2600" dirty="0">
                <a:ea typeface="Helvetica Neue" charset="0"/>
                <a:cs typeface="Helvetica Neue" charset="0"/>
              </a:rPr>
              <a:t>How could this have been prevented? (Outline the 3 ways)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CA" sz="2600" dirty="0">
              <a:ea typeface="Helvetica Neue" charset="0"/>
              <a:cs typeface="Helvetica Neue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CA" sz="2600" dirty="0">
                <a:ea typeface="Helvetica Neue" charset="0"/>
                <a:cs typeface="Helvetica Neue" charset="0"/>
              </a:rPr>
              <a:t>Link to article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CA" sz="2600" dirty="0">
                <a:ea typeface="Helvetica Neue" charset="0"/>
                <a:cs typeface="Helvetica Neue" charset="0"/>
                <a:hlinkClick r:id="rId2"/>
              </a:rPr>
              <a:t>http://mashable.com/2013/05/25/45-million-stolen/</a:t>
            </a:r>
            <a:endParaRPr lang="en-CA" sz="2600" dirty="0">
              <a:ea typeface="Helvetica Neue" charset="0"/>
              <a:cs typeface="Helvetica Neue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99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E2D49-2C97-2644-BBC4-EC9EB3765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0195" y="132521"/>
            <a:ext cx="10308465" cy="1478570"/>
          </a:xfrm>
        </p:spPr>
        <p:txBody>
          <a:bodyPr>
            <a:noAutofit/>
          </a:bodyPr>
          <a:lstStyle/>
          <a:p>
            <a:r>
              <a:rPr lang="en-CA" sz="3400" dirty="0">
                <a:solidFill>
                  <a:schemeClr val="accent3">
                    <a:lumMod val="40000"/>
                    <a:lumOff val="60000"/>
                  </a:schemeClr>
                </a:solidFill>
                <a:ea typeface="Helvetica Neue"/>
                <a:sym typeface="Helvetica Neue Bold Condensed"/>
              </a:rPr>
              <a:t>Makeup Work</a:t>
            </a:r>
            <a:br>
              <a:rPr lang="en-CA" sz="3400" dirty="0">
                <a:solidFill>
                  <a:schemeClr val="accent3">
                    <a:lumMod val="40000"/>
                    <a:lumOff val="60000"/>
                  </a:schemeClr>
                </a:solidFill>
                <a:ea typeface="Helvetica Neue"/>
                <a:sym typeface="Helvetica Neue Bold Condensed"/>
              </a:rPr>
            </a:br>
            <a:r>
              <a:rPr lang="en-CA" sz="3400" b="1" dirty="0">
                <a:solidFill>
                  <a:schemeClr val="accent3">
                    <a:lumMod val="40000"/>
                    <a:lumOff val="60000"/>
                  </a:schemeClr>
                </a:solidFill>
                <a:ea typeface="Helvetica Neue"/>
                <a:sym typeface="Helvetica Neue Bold Condensed"/>
              </a:rPr>
              <a:t>Microsoft and FBI Take Down Cyber Crime Ring</a:t>
            </a:r>
            <a:endParaRPr lang="en-US" sz="34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B8BA4-1BB3-BF41-9391-8E8D360B5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664" y="1719400"/>
            <a:ext cx="9905999" cy="46814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spcBef>
                <a:spcPct val="0"/>
              </a:spcBef>
              <a:buFont typeface="Franklin Gothic Medium" charset="0"/>
              <a:buAutoNum type="arabicPeriod"/>
              <a:defRPr/>
            </a:pPr>
            <a:r>
              <a:rPr lang="en-CA" sz="3000" dirty="0">
                <a:ea typeface="Helvetica Neue" charset="0"/>
                <a:cs typeface="Calibri" charset="0"/>
              </a:rPr>
              <a:t>How much damage did the </a:t>
            </a:r>
            <a:r>
              <a:rPr lang="en-CA" sz="3000" b="1" dirty="0">
                <a:ea typeface="Helvetica Neue" charset="0"/>
                <a:cs typeface="Calibri" charset="0"/>
              </a:rPr>
              <a:t>Botnet</a:t>
            </a:r>
            <a:r>
              <a:rPr lang="en-CA" sz="3000" dirty="0">
                <a:ea typeface="Helvetica Neue" charset="0"/>
                <a:cs typeface="Calibri" charset="0"/>
              </a:rPr>
              <a:t> cause?</a:t>
            </a:r>
          </a:p>
          <a:p>
            <a:pPr marL="514350" indent="-514350">
              <a:lnSpc>
                <a:spcPct val="90000"/>
              </a:lnSpc>
              <a:spcBef>
                <a:spcPct val="0"/>
              </a:spcBef>
              <a:buFont typeface="Franklin Gothic Medium" charset="0"/>
              <a:buAutoNum type="arabicPeriod"/>
              <a:defRPr/>
            </a:pPr>
            <a:r>
              <a:rPr lang="en-CA" sz="3000" dirty="0">
                <a:ea typeface="Helvetica Neue" charset="0"/>
                <a:cs typeface="Calibri" charset="0"/>
              </a:rPr>
              <a:t>Where do they think the hackers reside?</a:t>
            </a:r>
          </a:p>
          <a:p>
            <a:pPr marL="514350" indent="-514350">
              <a:lnSpc>
                <a:spcPct val="90000"/>
              </a:lnSpc>
              <a:spcBef>
                <a:spcPct val="0"/>
              </a:spcBef>
              <a:buFont typeface="Franklin Gothic Medium" charset="0"/>
              <a:buAutoNum type="arabicPeriod"/>
              <a:defRPr/>
            </a:pPr>
            <a:r>
              <a:rPr lang="en-CA" sz="3000" dirty="0">
                <a:ea typeface="Helvetica Neue" charset="0"/>
                <a:cs typeface="Calibri" charset="0"/>
              </a:rPr>
              <a:t>Do they know who is responsible for creating this Botnet?</a:t>
            </a:r>
          </a:p>
          <a:p>
            <a:pPr marL="514350" indent="-514350">
              <a:lnSpc>
                <a:spcPct val="90000"/>
              </a:lnSpc>
              <a:spcBef>
                <a:spcPct val="0"/>
              </a:spcBef>
              <a:buFont typeface="Franklin Gothic Medium" charset="0"/>
              <a:buAutoNum type="arabicPeriod"/>
              <a:defRPr/>
            </a:pPr>
            <a:r>
              <a:rPr lang="en-CA" sz="3000" dirty="0">
                <a:ea typeface="Helvetica Neue" charset="0"/>
                <a:cs typeface="Calibri" charset="0"/>
              </a:rPr>
              <a:t>How has the </a:t>
            </a:r>
            <a:r>
              <a:rPr lang="en-CA" sz="3000" b="1" dirty="0">
                <a:ea typeface="Helvetica Neue" charset="0"/>
                <a:cs typeface="Calibri" charset="0"/>
              </a:rPr>
              <a:t>Citadel malware </a:t>
            </a:r>
            <a:r>
              <a:rPr lang="en-CA" sz="3000" dirty="0">
                <a:ea typeface="Helvetica Neue" charset="0"/>
                <a:cs typeface="Calibri" charset="0"/>
              </a:rPr>
              <a:t>spread?</a:t>
            </a:r>
          </a:p>
          <a:p>
            <a:pPr marL="514350" indent="-514350">
              <a:lnSpc>
                <a:spcPct val="90000"/>
              </a:lnSpc>
              <a:spcBef>
                <a:spcPct val="0"/>
              </a:spcBef>
              <a:buFont typeface="Franklin Gothic Medium" charset="0"/>
              <a:buAutoNum type="arabicPeriod"/>
              <a:defRPr/>
            </a:pPr>
            <a:r>
              <a:rPr lang="en-CA" sz="3000" dirty="0">
                <a:ea typeface="Helvetica Neue" charset="0"/>
                <a:cs typeface="Calibri" charset="0"/>
              </a:rPr>
              <a:t>Where are botnets mainly located?</a:t>
            </a:r>
          </a:p>
          <a:p>
            <a:pPr marL="514350" indent="-514350">
              <a:lnSpc>
                <a:spcPct val="90000"/>
              </a:lnSpc>
              <a:spcBef>
                <a:spcPct val="0"/>
              </a:spcBef>
              <a:buFont typeface="Franklin Gothic Medium" charset="0"/>
              <a:buAutoNum type="arabicPeriod"/>
              <a:defRPr/>
            </a:pPr>
            <a:endParaRPr lang="en-CA" sz="3000" dirty="0">
              <a:ea typeface="Helvetica Neue" charset="0"/>
              <a:cs typeface="Calibri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en-CA" sz="3000" dirty="0">
                <a:ea typeface="Helvetica Neue" charset="0"/>
                <a:cs typeface="Calibri" charset="0"/>
              </a:rPr>
              <a:t>Link to article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en-CA" sz="3000" dirty="0">
                <a:ea typeface="Helvetica Neue" charset="0"/>
                <a:cs typeface="Helvetica Neue" charset="0"/>
                <a:hlinkClick r:id="rId2"/>
              </a:rPr>
              <a:t>http://mashable.com/2013/06/06/microsoft-fbi-botnets/</a:t>
            </a:r>
            <a:endParaRPr lang="en-CA" sz="3000" dirty="0">
              <a:ea typeface="Helvetica Neue" charset="0"/>
              <a:cs typeface="Helvetica Neue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  <a:defRPr/>
            </a:pPr>
            <a:endParaRPr lang="en-CA" sz="2800" dirty="0">
              <a:latin typeface="Calibri" charset="0"/>
              <a:ea typeface="Helvetica Neue" charset="0"/>
              <a:cs typeface="Calibri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59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154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Franklin Gothic Medium</vt:lpstr>
      <vt:lpstr>Wingdings 3</vt:lpstr>
      <vt:lpstr>Ion</vt:lpstr>
      <vt:lpstr>Makeup Work 8 Biggest Computer Viruses of All Time</vt:lpstr>
      <vt:lpstr>Makeup Work How Hackers Stole $45 Million in 2 Days</vt:lpstr>
      <vt:lpstr>Makeup Work Microsoft and FBI Take Down Cyber Crime 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Makeup Work 8 Biggest Computer Viruses of All Time</dc:title>
  <dc:creator>Gina Giordano</dc:creator>
  <cp:lastModifiedBy>Gina Giordano</cp:lastModifiedBy>
  <cp:revision>1</cp:revision>
  <dcterms:created xsi:type="dcterms:W3CDTF">2021-06-25T14:04:09Z</dcterms:created>
  <dcterms:modified xsi:type="dcterms:W3CDTF">2021-06-25T14:04:58Z</dcterms:modified>
</cp:coreProperties>
</file>