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7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</p:sldIdLst>
  <p:sldSz cx="9144000" cy="6858000" type="screen4x3"/>
  <p:notesSz cx="7315200" cy="9601200"/>
  <p:embeddedFontLst>
    <p:embeddedFont>
      <p:font typeface="Aharoni" panose="02010803020104030203" pitchFamily="2" charset="-79"/>
      <p:bold r:id="rId43"/>
    </p:embeddedFont>
    <p:embeddedFont>
      <p:font typeface="Arial Black" panose="020B0A04020102020204" pitchFamily="34" charset="0"/>
      <p:bold r:id="rId44"/>
      <p: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</p:embeddedFontLst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56">
          <p15:clr>
            <a:srgbClr val="A4A3A4"/>
          </p15:clr>
        </p15:guide>
        <p15:guide id="2" pos="10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91254" autoAdjust="0"/>
  </p:normalViewPr>
  <p:slideViewPr>
    <p:cSldViewPr>
      <p:cViewPr varScale="1">
        <p:scale>
          <a:sx n="82" d="100"/>
          <a:sy n="82" d="100"/>
        </p:scale>
        <p:origin x="1092" y="96"/>
      </p:cViewPr>
      <p:guideLst>
        <p:guide orient="horz" pos="1056"/>
        <p:guide pos="1056"/>
      </p:guideLst>
    </p:cSldViewPr>
  </p:slideViewPr>
  <p:outlineViewPr>
    <p:cViewPr>
      <p:scale>
        <a:sx n="33" d="100"/>
        <a:sy n="33" d="100"/>
      </p:scale>
      <p:origin x="0" y="2947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42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49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94CE6A7-3EC5-4B81-84FF-66B553FFCD15}" type="datetimeFigureOut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101E67B-6E57-429B-B9CA-5D90E85B5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0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33E4E8-BA39-4F32-BEBE-40D077652E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45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B8F59-F070-4FFE-8D48-2962F139E18A}" type="datetime1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42740-C76C-43D9-A8E9-8FA116AFE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371600" y="2362200"/>
            <a:ext cx="6324600" cy="2169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haroni" pitchFamily="2" charset="-79"/>
              </a:rPr>
              <a:t>Counseling 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haroni" pitchFamily="2" charset="-79"/>
              </a:rPr>
              <a:t>Mental Health Services</a:t>
            </a:r>
          </a:p>
        </p:txBody>
      </p:sp>
    </p:spTree>
    <p:extLst>
      <p:ext uri="{BB962C8B-B14F-4D97-AF65-F5344CB8AC3E}">
        <p14:creationId xmlns:p14="http://schemas.microsoft.com/office/powerpoint/2010/main" val="204722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7391400" cy="9144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93837"/>
            <a:ext cx="7391400" cy="4830763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 sz="2600"/>
            </a:lvl3pPr>
            <a:lvl4pPr>
              <a:spcBef>
                <a:spcPts val="0"/>
              </a:spcBef>
              <a:defRPr sz="2400"/>
            </a:lvl4pPr>
            <a:lvl5pPr marL="2057400" indent="-228600">
              <a:spcBef>
                <a:spcPts val="0"/>
              </a:spcBef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396D6-A81A-4B16-8BFA-633AEF60C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A63ED5-9456-43A6-9620-B6F40DF0CDAC}" type="datetime1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423355-E06E-4B45-9483-B12AE493E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3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00A01-5E36-495F-B3C8-86346ED42F2A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Psychologist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doctoral degree is generally required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$67,880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96D6-A81A-4B16-8BFA-633AEF60C0C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 descr="Clinical Psycholog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58687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8582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Counseling Psychologist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assess and evaluate individuals' problems through a variety of methods</a:t>
            </a:r>
          </a:p>
          <a:p>
            <a:pPr lvl="1"/>
            <a:r>
              <a:rPr lang="en-US"/>
              <a:t>help individuals achieve effective personal, social, educational and vocational development and adjustment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96D6-A81A-4B16-8BFA-633AEF60C0C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 descr="Counseling Psycholog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18844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4245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Counseling Psychologist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provide counsel to individuals, groups or families to help understand problems, set goals and make plans</a:t>
            </a:r>
          </a:p>
          <a:p>
            <a:pPr lvl="1"/>
            <a:r>
              <a:rPr lang="en-US"/>
              <a:t>provide schools, social service agencies and businesses with consulting services 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96D6-A81A-4B16-8BFA-633AEF60C0C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 descr="Counseling Psycholog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18844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9484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Counseling Psychologist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may work in university counseling centers, hospitals and individual or group practices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96D6-A81A-4B16-8BFA-633AEF60C0C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 descr="Counseling Psycholog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18844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5669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Counseling Psychologist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doctoral degree typically required 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$67,880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96D6-A81A-4B16-8BFA-633AEF60C0C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 descr="Counseling Psycholog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18844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8626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Marriage, Child &amp; Family Counselor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counsel clients on unsatisfactory relationships, divorce and separation, raising children, home management and financial issues </a:t>
            </a:r>
          </a:p>
          <a:p>
            <a:pPr lvl="1"/>
            <a:r>
              <a:rPr lang="en-US"/>
              <a:t>help individuals and family members develop skills to handle problems constructively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96D6-A81A-4B16-8BFA-633AEF60C0C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 descr="Family Counse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33600" cy="142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0133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Marriage, Child &amp; Family Counselor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diagnose and treat mental and emotional disorders within marriage and families</a:t>
            </a:r>
          </a:p>
          <a:p>
            <a:pPr lvl="1"/>
            <a:r>
              <a:rPr lang="en-US"/>
              <a:t>use psychotherapeutic and family systems theories and techniques for treatment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96D6-A81A-4B16-8BFA-633AEF60C0C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 descr="Family Counse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33600" cy="142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9027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Marriage, Child &amp; Family Counselor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master’s degree minimum education requirement</a:t>
            </a:r>
          </a:p>
          <a:p>
            <a:pPr lvl="1"/>
            <a:r>
              <a:rPr lang="en-US"/>
              <a:t>most states require licensure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$46,240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96D6-A81A-4B16-8BFA-633AEF60C0C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7" descr="Family Counse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33600" cy="142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2227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Rehabilitation Counselor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aid people dealing with personal, social and occupational effects of disabilities</a:t>
            </a:r>
          </a:p>
          <a:p>
            <a:pPr lvl="1"/>
            <a:r>
              <a:rPr lang="en-US"/>
              <a:t>counsel people with disabilities from birth defects, illness or disease, accidents and stresses of daily life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96D6-A81A-4B16-8BFA-633AEF60C0C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 descr="Rehabilitation Counselo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9" y="14056"/>
            <a:ext cx="2129161" cy="1415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4371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Rehabilitation Counselor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evaluate strengths and weaknesses of clients</a:t>
            </a:r>
          </a:p>
          <a:p>
            <a:pPr lvl="1"/>
            <a:r>
              <a:rPr lang="en-US"/>
              <a:t>with the help of physicians, family members, psychologists and others determine capabilities and skills of client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96D6-A81A-4B16-8BFA-633AEF60C0C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 descr="Rehabilitation Counselo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9" y="14056"/>
            <a:ext cx="2129161" cy="1415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3738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100" dirty="0"/>
              <a:t>To gain a basic understanding of the Counseling and Mental Health Services Pathway.</a:t>
            </a:r>
          </a:p>
          <a:p>
            <a:r>
              <a:rPr lang="en-US" sz="3100" dirty="0"/>
              <a:t>To discover career options available within the Counseling and Mental Health Services Pathway.</a:t>
            </a:r>
          </a:p>
          <a:p>
            <a:r>
              <a:rPr lang="en-US" sz="3100" dirty="0"/>
              <a:t>To explore the working environment, educational requirements, skills needed and salary of careers available within the Counseling and Mental Health Services Pathway.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96D6-A81A-4B16-8BFA-633AEF60C0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8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Rehabilitation Counselor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create program to help client develop work-related skills</a:t>
            </a:r>
          </a:p>
          <a:p>
            <a:pPr lvl="1"/>
            <a:r>
              <a:rPr lang="en-US"/>
              <a:t>may help client learn to live independently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96D6-A81A-4B16-8BFA-633AEF60C0C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7" descr="Rehabilitation Counselo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9" y="14056"/>
            <a:ext cx="2129161" cy="1415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521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Rehabilitation Counselor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master’s degree typically minimum educational requirement</a:t>
            </a:r>
          </a:p>
          <a:p>
            <a:pPr lvl="1"/>
            <a:r>
              <a:rPr lang="en-US"/>
              <a:t>bachelor’s degree with appropriate counseling courses acceptable in some situations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96D6-A81A-4B16-8BFA-633AEF60C0C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 descr="Rehabilitation Counselo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9" y="14056"/>
            <a:ext cx="2129161" cy="1415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0379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Rehabilitation Counselor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most states require licensure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$33,740</a:t>
            </a:r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96D6-A81A-4B16-8BFA-633AEF60C0C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 descr="Rehabilitation Counselo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9" y="14056"/>
            <a:ext cx="2129161" cy="1415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7609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 Counselor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assist families, individuals and groups in treating mental and emotional disorders</a:t>
            </a:r>
          </a:p>
          <a:p>
            <a:pPr lvl="1"/>
            <a:r>
              <a:rPr lang="en-US"/>
              <a:t>promote mental health practices through various treatments and techniques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96D6-A81A-4B16-8BFA-633AEF60C0C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7" descr="Mental Health Counse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33600" cy="1418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4886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 Counselor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trained to treat depression, addiction, substance abuse, suicidal tendencies and other issues</a:t>
            </a:r>
          </a:p>
          <a:p>
            <a:pPr lvl="1"/>
            <a:r>
              <a:rPr lang="en-US"/>
              <a:t>often work closely with other mental health specialists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96D6-A81A-4B16-8BFA-633AEF60C0C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Picture 7" descr="Mental Health Counse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33600" cy="1418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4912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 Counselor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master’s degree typically minimum educational requirement</a:t>
            </a:r>
          </a:p>
          <a:p>
            <a:pPr lvl="1"/>
            <a:r>
              <a:rPr lang="en-US"/>
              <a:t>bachelor’s degree with appropriate counseling courses may be acceptable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$39,190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96D6-A81A-4B16-8BFA-633AEF60C0C6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 descr="Mental Health Counse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33600" cy="1418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7360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Substance Abuse/Behavioral Disorder Counselor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help people who have problems with alcohol, tobacco, drugs, gambling and eating disorders</a:t>
            </a:r>
          </a:p>
          <a:p>
            <a:pPr lvl="1"/>
            <a:r>
              <a:rPr lang="en-US"/>
              <a:t>may work with individuals, families or groups 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96D6-A81A-4B16-8BFA-633AEF60C0C6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 descr="Substance Abuse Counse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77" y="0"/>
            <a:ext cx="2121023" cy="141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8920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Substance Abuse/Behavioral Disorder Counselor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may be involved in prevention programs</a:t>
            </a:r>
          </a:p>
          <a:p>
            <a:pPr lvl="1"/>
            <a:r>
              <a:rPr lang="en-US"/>
              <a:t>help individuals recognize behaviors and problems related to their addiction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96D6-A81A-4B16-8BFA-633AEF60C0C6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Picture 7" descr="Substance Abuse Counse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77" y="0"/>
            <a:ext cx="2121023" cy="141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0833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Substance Abuse/Behavioral Disorder Counselor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master’s degree typically minimum educational requirement</a:t>
            </a:r>
          </a:p>
          <a:p>
            <a:pPr lvl="1"/>
            <a:r>
              <a:rPr lang="en-US"/>
              <a:t>bachelor’s degree with appropriate counseling courses may be acceptable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$38,560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96D6-A81A-4B16-8BFA-633AEF60C0C6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Picture 7" descr="Substance Abuse Counse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77" y="0"/>
            <a:ext cx="2121023" cy="141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0036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Sociologist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study human society and behaviors to better understand relationships </a:t>
            </a:r>
          </a:p>
          <a:p>
            <a:pPr lvl="1"/>
            <a:r>
              <a:rPr lang="en-US"/>
              <a:t>examine groups and social institutions formed by people</a:t>
            </a:r>
          </a:p>
          <a:p>
            <a:pPr lvl="1"/>
            <a:r>
              <a:rPr lang="en-US"/>
              <a:t>may study the behavior and interaction of groups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96D6-A81A-4B16-8BFA-633AEF60C0C6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" name="Picture 7" descr="Sociolog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447800" cy="2177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6583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Careers focus on counseling individuals with various issues including:</a:t>
            </a:r>
          </a:p>
          <a:p>
            <a:pPr lvl="1"/>
            <a:r>
              <a:rPr lang="en-US" dirty="0"/>
              <a:t>personal problems and handicaps</a:t>
            </a:r>
          </a:p>
          <a:p>
            <a:pPr lvl="1"/>
            <a:r>
              <a:rPr lang="en-US" dirty="0"/>
              <a:t>social difficulties</a:t>
            </a:r>
          </a:p>
          <a:p>
            <a:pPr lvl="1"/>
            <a:r>
              <a:rPr lang="en-US" dirty="0"/>
              <a:t>educational disabilities</a:t>
            </a:r>
          </a:p>
          <a:p>
            <a:pPr lvl="1"/>
            <a:r>
              <a:rPr lang="en-US" dirty="0"/>
              <a:t>mental health disorders</a:t>
            </a:r>
          </a:p>
          <a:p>
            <a:pPr lvl="1"/>
            <a:r>
              <a:rPr lang="en-US" dirty="0"/>
              <a:t>career management issues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96D6-A81A-4B16-8BFA-633AEF60C0C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00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Sociologist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trace the origin and growth of different groups</a:t>
            </a:r>
          </a:p>
          <a:p>
            <a:pPr lvl="1"/>
            <a:r>
              <a:rPr lang="en-US"/>
              <a:t>in some cases, teach sociology courses</a:t>
            </a:r>
          </a:p>
          <a:p>
            <a:pPr lvl="1"/>
            <a:r>
              <a:rPr lang="en-US"/>
              <a:t>create publications and reports on research findings</a:t>
            </a:r>
          </a:p>
          <a:p>
            <a:pPr lvl="1"/>
            <a:r>
              <a:rPr lang="en-US"/>
              <a:t>collect data regarding the attitudes, values and behaviors of people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96D6-A81A-4B16-8BFA-633AEF60C0C6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9" name="Picture 8" descr="Sociolog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447800" cy="2177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1529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Sociologist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doctoral degree or equivalent minimum educational requirement for employment at universities or colleges and for nonacademic research positions </a:t>
            </a:r>
          </a:p>
          <a:p>
            <a:pPr lvl="1"/>
            <a:r>
              <a:rPr lang="en-US"/>
              <a:t>internships and field experience helpful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96D6-A81A-4B16-8BFA-633AEF60C0C6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Picture 7" descr="Sociolog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447800" cy="2177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3373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Sociologist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Median salary: </a:t>
            </a:r>
          </a:p>
          <a:p>
            <a:pPr lvl="1"/>
            <a:r>
              <a:rPr lang="en-US"/>
              <a:t>$73,670</a:t>
            </a:r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96D6-A81A-4B16-8BFA-633AEF60C0C6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" name="Picture 7" descr="Sociolog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447800" cy="2177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6311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Industrial-Organization Psychologist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apply psychological principles and research methods to the workplace to improve productivity and quality of work life</a:t>
            </a:r>
          </a:p>
          <a:p>
            <a:pPr lvl="1"/>
            <a:r>
              <a:rPr lang="en-US"/>
              <a:t>work as a consultant hired by management to solve problems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96D6-A81A-4B16-8BFA-633AEF60C0C6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" name="Picture 7" descr="Industrial Organization Counse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0" y="0"/>
            <a:ext cx="2208320" cy="1472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63058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Industrial-Organization Psychologist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help with policy planning, screening, training and counseling job applicants</a:t>
            </a:r>
          </a:p>
          <a:p>
            <a:pPr lvl="1"/>
            <a:r>
              <a:rPr lang="en-US"/>
              <a:t>restructure organizational development and assessment</a:t>
            </a:r>
          </a:p>
          <a:p>
            <a:pPr lvl="1"/>
            <a:r>
              <a:rPr lang="en-US"/>
              <a:t>examine job requirements to determine criteria for hiring and training employees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96D6-A81A-4B16-8BFA-633AEF60C0C6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8" name="Picture 7" descr="Industrial Organization Counse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0" y="0"/>
            <a:ext cx="2208320" cy="1472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5456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Industrial-Organization Psychologist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master’s degree  generally minimum educational requirement</a:t>
            </a:r>
          </a:p>
          <a:p>
            <a:pPr lvl="1"/>
            <a:r>
              <a:rPr lang="en-US"/>
              <a:t>practical experience generally required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$94,720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96D6-A81A-4B16-8BFA-633AEF60C0C6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8" name="Picture 7" descr="Industrial Organization Counse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0" y="0"/>
            <a:ext cx="2208320" cy="1472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63075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Describe the Counseling and Mental Health Services Pathway and the careers available within the pathway.</a:t>
            </a:r>
          </a:p>
          <a:p>
            <a:r>
              <a:rPr lang="en-US"/>
              <a:t>What education and training requirements are needed for most careers in this pathway?</a:t>
            </a:r>
          </a:p>
          <a:p>
            <a:r>
              <a:rPr lang="en-US"/>
              <a:t>What are the working conditions for most careers in this pathway?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96D6-A81A-4B16-8BFA-633AEF60C0C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670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average earnings of some careers in this pathway and why they differ from other careers.</a:t>
            </a:r>
          </a:p>
          <a:p>
            <a:r>
              <a:rPr lang="en-US" dirty="0"/>
              <a:t>List three character traits you possess which would make you successful in a career in this pathway.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96D6-A81A-4B16-8BFA-633AEF60C0C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598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/>
              <a:t>U.S. Department of Labor.  Occupational Outlook Handbook. </a:t>
            </a:r>
          </a:p>
          <a:p>
            <a:pPr marL="0" indent="0">
              <a:buNone/>
            </a:pPr>
            <a:r>
              <a:rPr lang="en-US" sz="2200" dirty="0"/>
              <a:t>Washington, D.C.: </a:t>
            </a:r>
            <a:r>
              <a:rPr lang="en-US" sz="2200" dirty="0" err="1"/>
              <a:t>Jist</a:t>
            </a:r>
            <a:r>
              <a:rPr lang="en-US" sz="2200" dirty="0"/>
              <a:t> Works, 2013.</a:t>
            </a:r>
          </a:p>
          <a:p>
            <a:pPr marL="0" indent="0">
              <a:buNone/>
            </a:pPr>
            <a:r>
              <a:rPr lang="en-US" sz="2200" dirty="0"/>
              <a:t>http://online.onetcenter.org/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96D6-A81A-4B16-8BFA-633AEF60C0C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042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US" sz="2000" b="1" dirty="0"/>
              <a:t>Production Coordinator</a:t>
            </a:r>
          </a:p>
          <a:p>
            <a:pPr marL="0" indent="0">
              <a:buNone/>
            </a:pPr>
            <a:r>
              <a:rPr lang="en-US" sz="2000" dirty="0"/>
              <a:t>Holly </a:t>
            </a:r>
            <a:r>
              <a:rPr lang="en-US" sz="2000" dirty="0" err="1"/>
              <a:t>Mannan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John Carroll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Graphics Designer</a:t>
            </a:r>
          </a:p>
          <a:p>
            <a:pPr marL="0" indent="0">
              <a:buNone/>
            </a:pPr>
            <a:r>
              <a:rPr lang="en-US" sz="2000" dirty="0"/>
              <a:t>John Carroll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Technical Writer</a:t>
            </a:r>
          </a:p>
          <a:p>
            <a:pPr marL="0" indent="0">
              <a:buNone/>
            </a:pPr>
            <a:r>
              <a:rPr lang="en-US" sz="2000" dirty="0"/>
              <a:t>Jessica Odom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Vice President of </a:t>
            </a:r>
          </a:p>
          <a:p>
            <a:pPr marL="0" indent="0">
              <a:buNone/>
            </a:pPr>
            <a:r>
              <a:rPr lang="en-US" sz="2000" b="1" dirty="0"/>
              <a:t>Brand Management</a:t>
            </a:r>
          </a:p>
          <a:p>
            <a:pPr marL="0" indent="0">
              <a:buNone/>
            </a:pPr>
            <a:r>
              <a:rPr lang="en-US" sz="2000" dirty="0"/>
              <a:t>Clayton Franklin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 algn="r">
              <a:buNone/>
            </a:pPr>
            <a:r>
              <a:rPr lang="en-US" sz="2000" b="1" dirty="0"/>
              <a:t>Executive Producer</a:t>
            </a:r>
          </a:p>
          <a:p>
            <a:pPr marL="0" indent="0" algn="r">
              <a:buNone/>
            </a:pPr>
            <a:r>
              <a:rPr lang="en-US" sz="2000" dirty="0"/>
              <a:t>Gordon Davis, Ph.D.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96D6-A81A-4B16-8BFA-633AEF60C0C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524000" y="6343650"/>
            <a:ext cx="74676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en-US" altLang="en-US" sz="1200" dirty="0">
                <a:latin typeface="Calibri" panose="020F0502020204030204" pitchFamily="34" charset="0"/>
              </a:rPr>
              <a:t>CEV Multimedia. Ltd.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en-US" altLang="en-US" sz="1200" dirty="0">
                <a:latin typeface="Calibri" panose="020F0502020204030204" pitchFamily="34" charset="0"/>
              </a:rPr>
              <a:t>©MMXIII</a:t>
            </a:r>
          </a:p>
        </p:txBody>
      </p:sp>
    </p:spTree>
    <p:extLst>
      <p:ext uri="{BB962C8B-B14F-4D97-AF65-F5344CB8AC3E}">
        <p14:creationId xmlns:p14="http://schemas.microsoft.com/office/powerpoint/2010/main" val="801512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Counselor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offer group occupational guidance services</a:t>
            </a:r>
          </a:p>
          <a:p>
            <a:pPr lvl="1"/>
            <a:r>
              <a:rPr lang="en-US"/>
              <a:t>counsel students on educational issues and career planning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96D6-A81A-4B16-8BFA-633AEF60C0C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 descr="Career Counse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4704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Counselor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counsel individuals to help them overcome personal, social or behavioral problems affecting their educational or occupational situations</a:t>
            </a:r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96D6-A81A-4B16-8BFA-633AEF60C0C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 descr="Career Counse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0711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Counselor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help individuals develop job-searching and obtaining skills </a:t>
            </a:r>
          </a:p>
          <a:p>
            <a:pPr lvl="1"/>
            <a:r>
              <a:rPr lang="en-US"/>
              <a:t>evaluate clients’ education, training, work history, personality and abilities to assist in career making decisions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96D6-A81A-4B16-8BFA-633AEF60C0C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 descr="Career Counse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894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Counselor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bachelor’s degree with appropriate counseling courses may be required</a:t>
            </a:r>
          </a:p>
          <a:p>
            <a:pPr lvl="1"/>
            <a:r>
              <a:rPr lang="en-US"/>
              <a:t>master’s degree typically required</a:t>
            </a:r>
          </a:p>
          <a:p>
            <a:pPr lvl="1"/>
            <a:r>
              <a:rPr lang="en-US"/>
              <a:t>most states require licensure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$54,130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96D6-A81A-4B16-8BFA-633AEF60C0C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 descr="Career Counse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9894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Psychologist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evaluate and diagnose mental and emotional disorders </a:t>
            </a:r>
          </a:p>
          <a:p>
            <a:pPr lvl="1"/>
            <a:r>
              <a:rPr lang="en-US"/>
              <a:t>observe, interview and use psychological tests to determine treatment for psychological, emotional or behavioral issues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96D6-A81A-4B16-8BFA-633AEF60C0C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 descr="Clinical Psycholog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58687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041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Psychologist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write detailed reports on clients’ situations and treatments</a:t>
            </a:r>
          </a:p>
          <a:p>
            <a:pPr lvl="1"/>
            <a:r>
              <a:rPr lang="en-US"/>
              <a:t>use various forms of therapy to treat clients</a:t>
            </a:r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96D6-A81A-4B16-8BFA-633AEF60C0C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 descr="Clinical Psycholog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58687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97155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83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85&quot;/&gt;&lt;/object&gt;&lt;object type=&quot;3&quot; unique_id=&quot;10012&quot;&gt;&lt;property id=&quot;20148&quot; value=&quot;5&quot;/&gt;&lt;property id=&quot;20300&quot; value=&quot;Slide 9&quot;/&gt;&lt;property id=&quot;20307&quot; value=&quot;263&quot;/&gt;&lt;/object&gt;&lt;object type=&quot;3&quot; unique_id=&quot;10013&quot;&gt;&lt;property id=&quot;20148&quot; value=&quot;5&quot;/&gt;&lt;property id=&quot;20300&quot; value=&quot;Slide 10&quot;/&gt;&lt;property id=&quot;20307&quot; value=&quot;264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object type=&quot;3&quot; unique_id=&quot;10015&quot;&gt;&lt;property id=&quot;20148&quot; value=&quot;5&quot;/&gt;&lt;property id=&quot;20300&quot; value=&quot;Slide 12&quot;/&gt;&lt;property id=&quot;20307&quot; value=&quot;287&quot;/&gt;&lt;/object&gt;&lt;object type=&quot;3&quot; unique_id=&quot;10016&quot;&gt;&lt;property id=&quot;20148&quot; value=&quot;5&quot;/&gt;&lt;property id=&quot;20300&quot; value=&quot;Slide 13&quot;/&gt;&lt;property id=&quot;20307&quot; value=&quot;288&quot;/&gt;&lt;/object&gt;&lt;object type=&quot;3&quot; unique_id=&quot;10017&quot;&gt;&lt;property id=&quot;20148&quot; value=&quot;5&quot;/&gt;&lt;property id=&quot;20300&quot; value=&quot;Slide 14&quot;/&gt;&lt;property id=&quot;20307&quot; value=&quot;266&quot;/&gt;&lt;/object&gt;&lt;object type=&quot;3&quot; unique_id=&quot;10018&quot;&gt;&lt;property id=&quot;20148&quot; value=&quot;5&quot;/&gt;&lt;property id=&quot;20300&quot; value=&quot;Slide 15&quot;/&gt;&lt;property id=&quot;20307&quot; value=&quot;290&quot;/&gt;&lt;/object&gt;&lt;object type=&quot;3&quot; unique_id=&quot;10019&quot;&gt;&lt;property id=&quot;20148&quot; value=&quot;5&quot;/&gt;&lt;property id=&quot;20300&quot; value=&quot;Slide 16&quot;/&gt;&lt;property id=&quot;20307&quot; value=&quot;267&quot;/&gt;&lt;/object&gt;&lt;object type=&quot;3&quot; unique_id=&quot;10020&quot;&gt;&lt;property id=&quot;20148&quot; value=&quot;5&quot;/&gt;&lt;property id=&quot;20300&quot; value=&quot;Slide 17&quot;/&gt;&lt;property id=&quot;20307&quot; value=&quot;291&quot;/&gt;&lt;/object&gt;&lt;object type=&quot;3&quot; unique_id=&quot;10021&quot;&gt;&lt;property id=&quot;20148&quot; value=&quot;5&quot;/&gt;&lt;property id=&quot;20300&quot; value=&quot;Slide 18&quot;/&gt;&lt;property id=&quot;20307&quot; value=&quot;268&quot;/&gt;&lt;/object&gt;&lt;object type=&quot;3&quot; unique_id=&quot;10022&quot;&gt;&lt;property id=&quot;20148&quot; value=&quot;5&quot;/&gt;&lt;property id=&quot;20300&quot; value=&quot;Slide 19&quot;/&gt;&lt;property id=&quot;20307&quot; value=&quot;269&quot;/&gt;&lt;/object&gt;&lt;object type=&quot;3&quot; unique_id=&quot;10023&quot;&gt;&lt;property id=&quot;20148&quot; value=&quot;5&quot;/&gt;&lt;property id=&quot;20300&quot; value=&quot;Slide 20&quot;/&gt;&lt;property id=&quot;20307&quot; value=&quot;292&quot;/&gt;&lt;/object&gt;&lt;object type=&quot;3&quot; unique_id=&quot;10024&quot;&gt;&lt;property id=&quot;20148&quot; value=&quot;5&quot;/&gt;&lt;property id=&quot;20300&quot; value=&quot;Slide 21&quot;/&gt;&lt;property id=&quot;20307&quot; value=&quot;293&quot;/&gt;&lt;/object&gt;&lt;object type=&quot;3&quot; unique_id=&quot;10025&quot;&gt;&lt;property id=&quot;20148&quot; value=&quot;5&quot;/&gt;&lt;property id=&quot;20300&quot; value=&quot;Slide 22&quot;/&gt;&lt;property id=&quot;20307&quot; value=&quot;271&quot;/&gt;&lt;/object&gt;&lt;object type=&quot;3&quot; unique_id=&quot;10026&quot;&gt;&lt;property id=&quot;20148&quot; value=&quot;5&quot;/&gt;&lt;property id=&quot;20300&quot; value=&quot;Slide 23&quot;/&gt;&lt;property id=&quot;20307&quot; value=&quot;294&quot;/&gt;&lt;/object&gt;&lt;object type=&quot;3&quot; unique_id=&quot;10027&quot;&gt;&lt;property id=&quot;20148&quot; value=&quot;5&quot;/&gt;&lt;property id=&quot;20300&quot; value=&quot;Slide 24&quot;/&gt;&lt;property id=&quot;20307&quot; value=&quot;272&quot;/&gt;&lt;/object&gt;&lt;object type=&quot;3&quot; unique_id=&quot;10028&quot;&gt;&lt;property id=&quot;20148&quot; value=&quot;5&quot;/&gt;&lt;property id=&quot;20300&quot; value=&quot;Slide 25&quot;/&gt;&lt;property id=&quot;20307&quot; value=&quot;295&quot;/&gt;&lt;/object&gt;&lt;object type=&quot;3&quot; unique_id=&quot;10029&quot;&gt;&lt;property id=&quot;20148&quot; value=&quot;5&quot;/&gt;&lt;property id=&quot;20300&quot; value=&quot;Slide 26&quot;/&gt;&lt;property id=&quot;20307&quot; value=&quot;273&quot;/&gt;&lt;/object&gt;&lt;object type=&quot;3&quot; unique_id=&quot;10030&quot;&gt;&lt;property id=&quot;20148&quot; value=&quot;5&quot;/&gt;&lt;property id=&quot;20300&quot; value=&quot;Slide 27&quot;/&gt;&lt;property id=&quot;20307&quot; value=&quot;274&quot;/&gt;&lt;/object&gt;&lt;object type=&quot;3&quot; unique_id=&quot;10031&quot;&gt;&lt;property id=&quot;20148&quot; value=&quot;5&quot;/&gt;&lt;property id=&quot;20300&quot; value=&quot;Slide 28&quot;/&gt;&lt;property id=&quot;20307&quot; value=&quot;297&quot;/&gt;&lt;/object&gt;&lt;object type=&quot;3&quot; unique_id=&quot;10032&quot;&gt;&lt;property id=&quot;20148&quot; value=&quot;5&quot;/&gt;&lt;property id=&quot;20300&quot; value=&quot;Slide 29&quot;/&gt;&lt;property id=&quot;20307&quot; value=&quot;275&quot;/&gt;&lt;/object&gt;&lt;object type=&quot;3&quot; unique_id=&quot;10033&quot;&gt;&lt;property id=&quot;20148&quot; value=&quot;5&quot;/&gt;&lt;property id=&quot;20300&quot; value=&quot;Slide 30&quot;/&gt;&lt;property id=&quot;20307&quot; value=&quot;276&quot;/&gt;&lt;/object&gt;&lt;object type=&quot;3&quot; unique_id=&quot;10034&quot;&gt;&lt;property id=&quot;20148&quot; value=&quot;5&quot;/&gt;&lt;property id=&quot;20300&quot; value=&quot;Slide 31&quot;/&gt;&lt;property id=&quot;20307&quot; value=&quot;299&quot;/&gt;&lt;/object&gt;&lt;object type=&quot;3&quot; unique_id=&quot;10035&quot;&gt;&lt;property id=&quot;20148&quot; value=&quot;5&quot;/&gt;&lt;property id=&quot;20300&quot; value=&quot;Slide 32&quot;/&gt;&lt;property id=&quot;20307&quot; value=&quot;300&quot;/&gt;&lt;/object&gt;&lt;object type=&quot;3&quot; unique_id=&quot;10036&quot;&gt;&lt;property id=&quot;20148&quot; value=&quot;5&quot;/&gt;&lt;property id=&quot;20300&quot; value=&quot;Slide 33&quot;/&gt;&lt;property id=&quot;20307&quot; value=&quot;277&quot;/&gt;&lt;/object&gt;&lt;object type=&quot;3&quot; unique_id=&quot;10037&quot;&gt;&lt;property id=&quot;20148&quot; value=&quot;5&quot;/&gt;&lt;property id=&quot;20300&quot; value=&quot;Slide 34&quot;/&gt;&lt;property id=&quot;20307&quot; value=&quot;278&quot;/&gt;&lt;/object&gt;&lt;object type=&quot;3&quot; unique_id=&quot;10038&quot;&gt;&lt;property id=&quot;20148&quot; value=&quot;5&quot;/&gt;&lt;property id=&quot;20300&quot; value=&quot;Slide 35&quot;/&gt;&lt;property id=&quot;20307&quot; value=&quot;302&quot;/&gt;&lt;/object&gt;&lt;object type=&quot;3&quot; unique_id=&quot;10039&quot;&gt;&lt;property id=&quot;20148&quot; value=&quot;5&quot;/&gt;&lt;property id=&quot;20300&quot; value=&quot;Slide 36&quot;/&gt;&lt;property id=&quot;20307&quot; value=&quot;303&quot;/&gt;&lt;/object&gt;&lt;object type=&quot;3&quot; unique_id=&quot;10040&quot;&gt;&lt;property id=&quot;20148&quot; value=&quot;5&quot;/&gt;&lt;property id=&quot;20300&quot; value=&quot;Slide 37&quot;/&gt;&lt;property id=&quot;20307&quot; value=&quot;280&quot;/&gt;&lt;/object&gt;&lt;object type=&quot;3&quot; unique_id=&quot;10041&quot;&gt;&lt;property id=&quot;20148&quot; value=&quot;5&quot;/&gt;&lt;property id=&quot;20300&quot; value=&quot;Slide 38&quot;/&gt;&lt;property id=&quot;20307&quot; value=&quot;306&quot;/&gt;&lt;/object&gt;&lt;object type=&quot;3&quot; unique_id=&quot;10042&quot;&gt;&lt;property id=&quot;20148&quot; value=&quot;5&quot;/&gt;&lt;property id=&quot;20300&quot; value=&quot;Slide 39&quot;/&gt;&lt;property id=&quot;20307&quot; value=&quot;307&quot;/&gt;&lt;/object&gt;&lt;object type=&quot;3&quot; unique_id=&quot;10043&quot;&gt;&lt;property id=&quot;20148&quot; value=&quot;5&quot;/&gt;&lt;property id=&quot;20300&quot; value=&quot;Slide 40&quot;/&gt;&lt;property id=&quot;20307&quot; value=&quot;281&quot;/&gt;&lt;/object&gt;&lt;object type=&quot;3&quot; unique_id=&quot;10044&quot;&gt;&lt;property id=&quot;20148&quot; value=&quot;5&quot;/&gt;&lt;property id=&quot;20300&quot; value=&quot;Slide 41&quot;/&gt;&lt;property id=&quot;20307&quot; value=&quot;28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AAA CEV Styl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1106</Words>
  <Application>Microsoft Office PowerPoint</Application>
  <PresentationFormat>On-screen Show (4:3)</PresentationFormat>
  <Paragraphs>243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Calibri</vt:lpstr>
      <vt:lpstr>Aharoni</vt:lpstr>
      <vt:lpstr>Arial</vt:lpstr>
      <vt:lpstr>Arial Black</vt:lpstr>
      <vt:lpstr>Custom Design</vt:lpstr>
      <vt:lpstr>PowerPoint Presentation</vt:lpstr>
      <vt:lpstr>Objectives</vt:lpstr>
      <vt:lpstr>Pathway Overview</vt:lpstr>
      <vt:lpstr>Career Counselor</vt:lpstr>
      <vt:lpstr>Career Counselor</vt:lpstr>
      <vt:lpstr>Career Counselor</vt:lpstr>
      <vt:lpstr>Career Counselor</vt:lpstr>
      <vt:lpstr>Clinical Psychologist</vt:lpstr>
      <vt:lpstr>Clinical Psychologist</vt:lpstr>
      <vt:lpstr>Clinical Psychologist</vt:lpstr>
      <vt:lpstr>Counseling Psychologist</vt:lpstr>
      <vt:lpstr>Counseling Psychologist</vt:lpstr>
      <vt:lpstr>Counseling Psychologist</vt:lpstr>
      <vt:lpstr>Counseling Psychologist</vt:lpstr>
      <vt:lpstr>Marriage, Child &amp; Family Counselor</vt:lpstr>
      <vt:lpstr>Marriage, Child &amp; Family Counselor</vt:lpstr>
      <vt:lpstr>Marriage, Child &amp; Family Counselor</vt:lpstr>
      <vt:lpstr>Rehabilitation Counselor</vt:lpstr>
      <vt:lpstr>Rehabilitation Counselor</vt:lpstr>
      <vt:lpstr>Rehabilitation Counselor</vt:lpstr>
      <vt:lpstr>Rehabilitation Counselor</vt:lpstr>
      <vt:lpstr>Rehabilitation Counselor</vt:lpstr>
      <vt:lpstr>Mental Health Counselor</vt:lpstr>
      <vt:lpstr>Mental Health Counselor</vt:lpstr>
      <vt:lpstr>Mental Health Counselor</vt:lpstr>
      <vt:lpstr>Substance Abuse/Behavioral Disorder Counselor</vt:lpstr>
      <vt:lpstr>Substance Abuse/Behavioral Disorder Counselor</vt:lpstr>
      <vt:lpstr>Substance Abuse/Behavioral Disorder Counselor</vt:lpstr>
      <vt:lpstr>Sociologist</vt:lpstr>
      <vt:lpstr>Sociologist</vt:lpstr>
      <vt:lpstr>Sociologist</vt:lpstr>
      <vt:lpstr>Sociologist</vt:lpstr>
      <vt:lpstr>Industrial-Organization Psychologist</vt:lpstr>
      <vt:lpstr>Industrial-Organization Psychologist</vt:lpstr>
      <vt:lpstr>Industrial-Organization Psychologist</vt:lpstr>
      <vt:lpstr>Discussion Questions</vt:lpstr>
      <vt:lpstr>Discussion Questions</vt:lpstr>
      <vt:lpstr>Resources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Dusty Moore</dc:creator>
  <cp:lastModifiedBy>Laptop1</cp:lastModifiedBy>
  <cp:revision>59</cp:revision>
  <dcterms:created xsi:type="dcterms:W3CDTF">2008-02-20T16:49:05Z</dcterms:created>
  <dcterms:modified xsi:type="dcterms:W3CDTF">2018-09-24T01:32:07Z</dcterms:modified>
</cp:coreProperties>
</file>