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71" r:id="rId2"/>
    <p:sldId id="270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68" r:id="rId30"/>
    <p:sldId id="269" r:id="rId31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pos="10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CF75"/>
    <a:srgbClr val="F3D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1008"/>
        <p:guide pos="10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4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64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3F92C5-27A2-4DF5-94B1-5F1850CF3236}" type="datetimeFigureOut">
              <a:rPr lang="en-US"/>
              <a:pPr>
                <a:defRPr/>
              </a:pPr>
              <a:t>9/23/2018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A20151-ADED-47D2-A223-DCE8760895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595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BE6811-2921-4744-8F69-350A77F716C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424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8E1C17-BD7A-4B67-80FF-D94491AB9D2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233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4B600B-05AE-44AF-868E-6F4BA7FCFF2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521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ABA15-B658-4D57-93BB-F8D9A57593B9}" type="datetime1">
              <a:rPr lang="en-US"/>
              <a:pPr>
                <a:defRPr/>
              </a:pPr>
              <a:t>9/23/2018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A8E27-86ED-4E32-954E-916E5A57FB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169855"/>
            <a:ext cx="9143999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contourW="12700" prstMaterial="metal">
              <a:contourClr>
                <a:schemeClr val="bg1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Visual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Arts</a:t>
            </a:r>
          </a:p>
        </p:txBody>
      </p:sp>
    </p:spTree>
    <p:extLst>
      <p:ext uri="{BB962C8B-B14F-4D97-AF65-F5344CB8AC3E}">
        <p14:creationId xmlns:p14="http://schemas.microsoft.com/office/powerpoint/2010/main" val="427599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7696200" cy="96043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524000"/>
            <a:ext cx="7315200" cy="48006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 sz="2600"/>
            </a:lvl3pPr>
            <a:lvl4pPr>
              <a:spcBef>
                <a:spcPts val="0"/>
              </a:spcBef>
              <a:defRPr sz="2400"/>
            </a:lvl4pPr>
            <a:lvl5pPr marL="2057400" indent="-228600">
              <a:spcBef>
                <a:spcPts val="0"/>
              </a:spcBef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9D976-5E1F-4433-BA17-3C44870BA654}" type="datetime1">
              <a:rPr lang="en-US"/>
              <a:pPr>
                <a:defRPr/>
              </a:pPr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2250F-375F-4070-9CA6-981F1F9B6B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37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1E913D-2118-497F-B0E7-3028358CD092}" type="datetime1">
              <a:rPr lang="en-US"/>
              <a:pPr>
                <a:defRPr/>
              </a:pPr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1ECB4D-336B-4433-A078-D908840591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3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169855"/>
            <a:ext cx="9143999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contourW="12700" prstMaterial="metal">
              <a:contourClr>
                <a:schemeClr val="bg1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Visual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Arts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8B039-36FE-4010-A803-A445739BE814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469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Commercial </a:t>
            </a:r>
            <a:br>
              <a:rPr lang="en-US"/>
            </a:br>
            <a:r>
              <a:rPr lang="en-US"/>
              <a:t>Photographer</a:t>
            </a:r>
            <a:br>
              <a:rPr lang="en-US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capture photographs of people, subjects, merchandise or other products for display</a:t>
            </a:r>
          </a:p>
          <a:p>
            <a:pPr lvl="1"/>
            <a:r>
              <a:rPr lang="en-US"/>
              <a:t>process negatives and create finished prints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8E27-86ED-4E32-954E-916E5A57FB8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2" descr="Commercial Photograp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8" y="-47869"/>
            <a:ext cx="2362201" cy="1552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649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Commercial </a:t>
            </a:r>
            <a:br>
              <a:rPr lang="en-US"/>
            </a:br>
            <a:r>
              <a:rPr lang="en-US"/>
              <a:t>Photographer</a:t>
            </a:r>
            <a:br>
              <a:rPr lang="en-US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take photos of individuals, families and groups in studios or on location </a:t>
            </a:r>
          </a:p>
          <a:p>
            <a:pPr lvl="1"/>
            <a:r>
              <a:rPr lang="en-US"/>
              <a:t>alter camera and lighting to achieve the best picture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8E27-86ED-4E32-954E-916E5A57FB8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2" descr="Commercial Photograp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8" y="-47869"/>
            <a:ext cx="2362201" cy="1552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649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Commercial </a:t>
            </a:r>
            <a:br>
              <a:rPr lang="en-US"/>
            </a:br>
            <a:r>
              <a:rPr lang="en-US"/>
              <a:t>Photographer</a:t>
            </a:r>
            <a:br>
              <a:rPr lang="en-US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operate traditional or digital cameras and equipment such as tripods, filters and flash attachments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8E27-86ED-4E32-954E-916E5A57FB8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2" descr="Commercial Photograp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8" y="-47869"/>
            <a:ext cx="2362201" cy="1552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649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Commercial </a:t>
            </a:r>
            <a:br>
              <a:rPr lang="en-US"/>
            </a:br>
            <a:r>
              <a:rPr lang="en-US"/>
              <a:t>Photographer</a:t>
            </a:r>
            <a:br>
              <a:rPr lang="en-US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college or bachelor’s degree in photography or a related field usually required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$28,860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8E27-86ED-4E32-954E-916E5A57FB8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2" descr="Commercial Photograp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8" y="-47869"/>
            <a:ext cx="2362201" cy="1552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649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Interior Designer</a:t>
            </a:r>
            <a:br>
              <a:rPr lang="en-US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create and furnish interior of residential, commercial or industrial buildings</a:t>
            </a:r>
          </a:p>
          <a:p>
            <a:pPr lvl="1"/>
            <a:r>
              <a:rPr lang="en-US"/>
              <a:t>plan designs to fill the intended purposes of the client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8E27-86ED-4E32-954E-916E5A57FB8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2" descr="Interior Desig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"/>
            <a:ext cx="2285999" cy="15199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649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Interior Designer</a:t>
            </a:r>
            <a:br>
              <a:rPr lang="en-US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some focus on a particular area, style or phase of interior design such as painting or furnishings</a:t>
            </a:r>
          </a:p>
          <a:p>
            <a:pPr lvl="1"/>
            <a:r>
              <a:rPr lang="en-US"/>
              <a:t>approximate material needs and costs </a:t>
            </a:r>
          </a:p>
          <a:p>
            <a:pPr lvl="1"/>
            <a:r>
              <a:rPr lang="en-US"/>
              <a:t>show design ideas to client for approval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8E27-86ED-4E32-954E-916E5A57FB8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2" descr="Interior Desig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"/>
            <a:ext cx="2285999" cy="15199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649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Interior Designer</a:t>
            </a:r>
            <a:br>
              <a:rPr lang="en-US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work with client to establish budget, purpose and function of design </a:t>
            </a:r>
          </a:p>
          <a:p>
            <a:pPr lvl="1"/>
            <a:r>
              <a:rPr lang="en-US"/>
              <a:t>assist client with space planning, layout, furnishings and color schemes </a:t>
            </a:r>
          </a:p>
          <a:p>
            <a:pPr lvl="1"/>
            <a:r>
              <a:rPr lang="en-US"/>
              <a:t>choose furnishings, art works and other accessories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8E27-86ED-4E32-954E-916E5A57FB8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2" descr="Interior Desig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"/>
            <a:ext cx="2285999" cy="15199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649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Interior Designer</a:t>
            </a:r>
            <a:br>
              <a:rPr lang="en-US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bachelor’s degree or higher in interior design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$47,620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8E27-86ED-4E32-954E-916E5A57FB8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2" descr="Interior Desig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"/>
            <a:ext cx="2285999" cy="15199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649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Set Designer</a:t>
            </a:r>
            <a:br>
              <a:rPr lang="en-US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create unique exhibits, along with movie, television and theater sets and backgrounds</a:t>
            </a:r>
          </a:p>
          <a:p>
            <a:pPr lvl="1"/>
            <a:r>
              <a:rPr lang="en-US"/>
              <a:t>review scripts, communicate with directors and perform research to learn correct  settings of film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8E27-86ED-4E32-954E-916E5A57FB8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2" descr="Set Desig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285999" cy="15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649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Set Designer</a:t>
            </a:r>
            <a:br>
              <a:rPr lang="en-US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study objects to be placed in exhibits and sets in order to plan how best to display them </a:t>
            </a:r>
          </a:p>
          <a:p>
            <a:pPr lvl="1"/>
            <a:r>
              <a:rPr lang="en-US"/>
              <a:t>find specimens or graphics needed to finish sets </a:t>
            </a:r>
          </a:p>
          <a:p>
            <a:pPr lvl="1"/>
            <a:r>
              <a:rPr lang="en-US"/>
              <a:t>create rough drafts and scale working drawings of sets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8E27-86ED-4E32-954E-916E5A57FB8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2" descr="Set Desig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285999" cy="15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649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Objectives</a:t>
            </a:r>
            <a:br>
              <a:rPr lang="en-US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To gain a basic understanding of the Visual Arts Pathway.</a:t>
            </a:r>
          </a:p>
          <a:p>
            <a:r>
              <a:rPr lang="en-US"/>
              <a:t>To discover career options available within the Visual Arts Pathway.</a:t>
            </a:r>
          </a:p>
          <a:p>
            <a:r>
              <a:rPr lang="en-US"/>
              <a:t>To explore the working environment, educational requirements, skills needed and salary of careers available within the Visual Arts Pathway.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8E27-86ED-4E32-954E-916E5A57FB8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09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Set Designer</a:t>
            </a:r>
            <a:br>
              <a:rPr lang="en-US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bachelor’s degree or higher in a related field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$48,480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8E27-86ED-4E32-954E-916E5A57FB8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2" descr="Set Desig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285999" cy="15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649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Fashion Designer</a:t>
            </a:r>
            <a:br>
              <a:rPr lang="en-US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create clothing and accessory designs</a:t>
            </a:r>
          </a:p>
          <a:p>
            <a:pPr lvl="1"/>
            <a:r>
              <a:rPr lang="en-US"/>
              <a:t>design garments for various audiences and customers</a:t>
            </a:r>
          </a:p>
          <a:p>
            <a:pPr lvl="1"/>
            <a:r>
              <a:rPr lang="en-US"/>
              <a:t>choose color and materials to be used in construction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8E27-86ED-4E32-954E-916E5A57FB81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2" descr="Fashion Desig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2285096" cy="15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649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Fashion Designer</a:t>
            </a:r>
            <a:br>
              <a:rPr lang="en-US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organize workers who draw and cut patterns and make samples or finished garments </a:t>
            </a:r>
          </a:p>
          <a:p>
            <a:pPr lvl="1"/>
            <a:r>
              <a:rPr lang="en-US"/>
              <a:t>study sample garments on and off models and alter them to achieve wanted effects</a:t>
            </a:r>
          </a:p>
          <a:p>
            <a:pPr lvl="1"/>
            <a:r>
              <a:rPr lang="en-US"/>
              <a:t>create drawings of apparel or                         accessories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8E27-86ED-4E32-954E-916E5A57FB81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2" descr="Fashion Desig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2285096" cy="15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649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Fashion Designer</a:t>
            </a:r>
            <a:br>
              <a:rPr lang="en-US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associate’s or bachelor’s degree in fashion design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$64,690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8E27-86ED-4E32-954E-916E5A57FB81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2" descr="Fashion Desig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2285096" cy="15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649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Multimedia Artist/Animator</a:t>
            </a:r>
            <a:br>
              <a:rPr lang="en-US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develop special effects, animations or other images with film, video, computers or other graphics generating equipment</a:t>
            </a:r>
          </a:p>
          <a:p>
            <a:pPr lvl="1"/>
            <a:r>
              <a:rPr lang="en-US"/>
              <a:t>create graphics and animation, using, creativity and computer equipment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8E27-86ED-4E32-954E-916E5A57FB81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9" name="Picture 2" descr="Multimedia Artist.jpg"/>
          <p:cNvPicPr>
            <a:picLocks noChangeAspect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043"/>
            <a:ext cx="1844336" cy="1229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649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Multimedia Artist/Animator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develop two-dimensional and three-dimensional images with computer animation or modeling programs </a:t>
            </a:r>
          </a:p>
          <a:p>
            <a:pPr lvl="1"/>
            <a:r>
              <a:rPr lang="en-US"/>
              <a:t>change light, color, texture and other features to change image appearance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8E27-86ED-4E32-954E-916E5A57FB81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2" descr="Multimedia Artist.jpg"/>
          <p:cNvPicPr>
            <a:picLocks noChangeAspect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043"/>
            <a:ext cx="1844336" cy="1229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649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Multimedia Artist/Animator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bachelor’s degree or higher in a related field such as graphic design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$60,830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8E27-86ED-4E32-954E-916E5A57FB81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9" name="Picture 2" descr="Multimedia Artist.jpg"/>
          <p:cNvPicPr>
            <a:picLocks noChangeAspect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043"/>
            <a:ext cx="1844336" cy="1229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649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Discussion Questions</a:t>
            </a:r>
            <a:br>
              <a:rPr lang="en-US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Describe the Visual Arts Pathway and the careers available within the pathway.</a:t>
            </a:r>
          </a:p>
          <a:p>
            <a:r>
              <a:rPr lang="en-US"/>
              <a:t>What education and training requirements are needed for most careers in this pathway?</a:t>
            </a:r>
          </a:p>
          <a:p>
            <a:r>
              <a:rPr lang="en-US"/>
              <a:t>What are the working conditions for most careers in this pathway?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8E27-86ED-4E32-954E-916E5A57FB8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49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Discussion Questions</a:t>
            </a:r>
            <a:br>
              <a:rPr lang="en-US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average earnings of some careers in this pathway and why they differ from other careers.</a:t>
            </a:r>
          </a:p>
          <a:p>
            <a:r>
              <a:rPr lang="en-US" dirty="0"/>
              <a:t>List three character traits you possess which would make you successful in a career in this pathway.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8E27-86ED-4E32-954E-916E5A57FB8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49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/>
              <a:t>U.S. Department of Labor.  </a:t>
            </a:r>
            <a:r>
              <a:rPr lang="en-US" sz="2000" b="1" u="sng" dirty="0"/>
              <a:t>Occupational Outlook Handbook</a:t>
            </a:r>
            <a:r>
              <a:rPr lang="en-US" sz="2000" b="1" dirty="0"/>
              <a:t>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b="1" dirty="0"/>
              <a:t>Washington, D.C.: </a:t>
            </a:r>
            <a:r>
              <a:rPr lang="en-US" sz="2000" b="1" dirty="0" err="1"/>
              <a:t>Jist</a:t>
            </a:r>
            <a:r>
              <a:rPr lang="en-US" sz="2000" b="1" dirty="0"/>
              <a:t> Works, 2013.</a:t>
            </a:r>
            <a:endParaRPr lang="en-US" sz="2000" dirty="0"/>
          </a:p>
          <a:p>
            <a:pPr fontAlgn="auto">
              <a:spcAft>
                <a:spcPts val="0"/>
              </a:spcAft>
              <a:defRPr/>
            </a:pPr>
            <a:r>
              <a:rPr lang="en-US" sz="2000" b="1" u="sng" dirty="0"/>
              <a:t>http://online.onetcenter.org/</a:t>
            </a:r>
            <a:endParaRPr lang="en-US" sz="2000" b="1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/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544A-07CA-4FD6-9BF7-8F68B765421E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Pathway Overview</a:t>
            </a:r>
            <a:br>
              <a:rPr lang="en-US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Careers focus on the creation of artistic pieces through the use of several different materials</a:t>
            </a:r>
          </a:p>
          <a:p>
            <a:r>
              <a:rPr lang="en-US"/>
              <a:t>Types of art can include:</a:t>
            </a:r>
          </a:p>
          <a:p>
            <a:pPr lvl="1"/>
            <a:r>
              <a:rPr lang="en-US"/>
              <a:t>paintings</a:t>
            </a:r>
          </a:p>
          <a:p>
            <a:pPr lvl="1"/>
            <a:r>
              <a:rPr lang="en-US"/>
              <a:t>statues</a:t>
            </a:r>
          </a:p>
          <a:p>
            <a:pPr lvl="1"/>
            <a:r>
              <a:rPr lang="en-US"/>
              <a:t>animations</a:t>
            </a:r>
          </a:p>
          <a:p>
            <a:pPr lvl="1"/>
            <a:r>
              <a:rPr lang="en-US"/>
              <a:t>photographs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8E27-86ED-4E32-954E-916E5A57FB8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49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Production Coordinators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Holly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Mannan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John Carroll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Graphics Designer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John Carroll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Technical Writer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Jessica Odom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b="1" u="sng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b="1" u="sng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b="1" u="sng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Vice President of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Brand Management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Clayton Franklin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b="1" u="sng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b="1" u="sng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b="1" u="sng" dirty="0">
              <a:latin typeface="Arial" pitchFamily="34" charset="0"/>
              <a:cs typeface="Arial" pitchFamily="34" charset="0"/>
            </a:endParaRPr>
          </a:p>
          <a:p>
            <a:pPr marL="0" indent="0" algn="r" fontAlgn="auto">
              <a:spcAft>
                <a:spcPts val="0"/>
              </a:spcAft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Executive Producer</a:t>
            </a:r>
          </a:p>
          <a:p>
            <a:pPr marL="0" indent="0" algn="r" fontAlgn="auto">
              <a:spcAft>
                <a:spcPts val="0"/>
              </a:spcAft>
              <a:buNone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Gordon Davis, Ph.D.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1BEA-9786-485A-99C0-8354300AA5EA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1447800" y="6256338"/>
            <a:ext cx="74676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en-US" altLang="en-US" sz="1200" dirty="0">
                <a:latin typeface="Calibri" pitchFamily="34" charset="0"/>
              </a:rPr>
              <a:t>CEV Multimedia. Ltd.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en-US" altLang="en-US" sz="1200" dirty="0">
                <a:latin typeface="Calibri" pitchFamily="34" charset="0"/>
              </a:rPr>
              <a:t>©MMXIII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Painter/Sculptor/Illustrator</a:t>
            </a:r>
            <a:br>
              <a:rPr lang="en-US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create original artwork through painting, sculpting and drawing </a:t>
            </a:r>
          </a:p>
          <a:p>
            <a:pPr lvl="1"/>
            <a:r>
              <a:rPr lang="en-US"/>
              <a:t>use various materials like pens and ink, watercolors, charcoal, oil or computer software       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8E27-86ED-4E32-954E-916E5A57FB8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Paint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1496622" cy="2238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649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Painter/Sculptor/Illustrator</a:t>
            </a:r>
            <a:br>
              <a:rPr lang="en-US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communicate with clients, editors, writers, art directors and others to determine art needs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8E27-86ED-4E32-954E-916E5A57FB8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Paint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1496622" cy="2238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649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Painter/Sculptor/Illustrator</a:t>
            </a:r>
            <a:br>
              <a:rPr lang="en-US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bachelor’s degree or higher in fine arts</a:t>
            </a:r>
          </a:p>
          <a:p>
            <a:pPr lvl="1"/>
            <a:r>
              <a:rPr lang="en-US"/>
              <a:t>associate’s or bachelor’s degree from an independent art and design school 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$44,600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8E27-86ED-4E32-954E-916E5A57FB8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Paint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1496622" cy="2238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649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Art Director</a:t>
            </a:r>
            <a:br>
              <a:rPr lang="en-US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make decision regarding overall theme and design of projects</a:t>
            </a:r>
          </a:p>
          <a:p>
            <a:pPr lvl="1"/>
            <a:r>
              <a:rPr lang="en-US"/>
              <a:t>oversee workers involved with art work, layout design and copy writing for visual communications media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8E27-86ED-4E32-954E-916E5A57FB8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2" descr="Art Direct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9"/>
          <a:stretch>
            <a:fillRect/>
          </a:stretch>
        </p:blipFill>
        <p:spPr bwMode="auto">
          <a:xfrm>
            <a:off x="0" y="-35214"/>
            <a:ext cx="1970195" cy="1545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649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Art Director</a:t>
            </a:r>
            <a:br>
              <a:rPr lang="en-US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examine and approve proofs of printed copy and art materials </a:t>
            </a:r>
          </a:p>
          <a:p>
            <a:pPr lvl="1"/>
            <a:r>
              <a:rPr lang="en-US"/>
              <a:t>manage accounts and projects</a:t>
            </a:r>
          </a:p>
          <a:p>
            <a:pPr lvl="1"/>
            <a:r>
              <a:rPr lang="en-US"/>
              <a:t>set and follow budgeting and scheduling needs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8E27-86ED-4E32-954E-916E5A57FB8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2" descr="Art Direct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9"/>
          <a:stretch>
            <a:fillRect/>
          </a:stretch>
        </p:blipFill>
        <p:spPr bwMode="auto">
          <a:xfrm>
            <a:off x="0" y="-35214"/>
            <a:ext cx="1970195" cy="1545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649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Art Director</a:t>
            </a:r>
            <a:br>
              <a:rPr lang="en-US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bachelor’s degree or higher in a related field such as graphic design or advertising preferred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$81,260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8E27-86ED-4E32-954E-916E5A57FB8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2" descr="Art Direct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9"/>
          <a:stretch>
            <a:fillRect/>
          </a:stretch>
        </p:blipFill>
        <p:spPr bwMode="auto">
          <a:xfrm>
            <a:off x="0" y="-35214"/>
            <a:ext cx="1970195" cy="1545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6495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70&quot;/&gt;&lt;/object&gt;&lt;object type=&quot;3&quot; unique_id=&quot;10009&quot;&gt;&lt;property id=&quot;20148&quot; value=&quot;5&quot;/&gt;&lt;property id=&quot;20300&quot; value=&quot;Slide 6&quot;/&gt;&lt;property id=&quot;20307&quot; value=&quot;271&quot;/&gt;&lt;/object&gt;&lt;object type=&quot;3&quot; unique_id=&quot;10010&quot;&gt;&lt;property id=&quot;20148&quot; value=&quot;5&quot;/&gt;&lt;property id=&quot;20300&quot; value=&quot;Slide 7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72&quot;/&gt;&lt;/object&gt;&lt;object type=&quot;3&quot; unique_id=&quot;10012&quot;&gt;&lt;property id=&quot;20148&quot; value=&quot;5&quot;/&gt;&lt;property id=&quot;20300&quot; value=&quot;Slide 9&quot;/&gt;&lt;property id=&quot;20307&quot; value=&quot;273&quot;/&gt;&lt;/object&gt;&lt;object type=&quot;3&quot; unique_id=&quot;10013&quot;&gt;&lt;property id=&quot;20148&quot; value=&quot;5&quot;/&gt;&lt;property id=&quot;20300&quot; value=&quot;Slide 10&quot;/&gt;&lt;property id=&quot;20307&quot; value=&quot;261&quot;/&gt;&lt;/object&gt;&lt;object type=&quot;3&quot; unique_id=&quot;10014&quot;&gt;&lt;property id=&quot;20148&quot; value=&quot;5&quot;/&gt;&lt;property id=&quot;20300&quot; value=&quot;Slide 11&quot;/&gt;&lt;property id=&quot;20307&quot; value=&quot;274&quot;/&gt;&lt;/object&gt;&lt;object type=&quot;3&quot; unique_id=&quot;10015&quot;&gt;&lt;property id=&quot;20148&quot; value=&quot;5&quot;/&gt;&lt;property id=&quot;20300&quot; value=&quot;Slide 12&quot;/&gt;&lt;property id=&quot;20307&quot; value=&quot;275&quot;/&gt;&lt;/object&gt;&lt;object type=&quot;3&quot; unique_id=&quot;10016&quot;&gt;&lt;property id=&quot;20148&quot; value=&quot;5&quot;/&gt;&lt;property id=&quot;20300&quot; value=&quot;Slide 13&quot;/&gt;&lt;property id=&quot;20307&quot; value=&quot;276&quot;/&gt;&lt;/object&gt;&lt;object type=&quot;3&quot; unique_id=&quot;10017&quot;&gt;&lt;property id=&quot;20148&quot; value=&quot;5&quot;/&gt;&lt;property id=&quot;20300&quot; value=&quot;Slide 14&quot;/&gt;&lt;property id=&quot;20307&quot; value=&quot;262&quot;/&gt;&lt;/object&gt;&lt;object type=&quot;3&quot; unique_id=&quot;10018&quot;&gt;&lt;property id=&quot;20148&quot; value=&quot;5&quot;/&gt;&lt;property id=&quot;20300&quot; value=&quot;Slide 15&quot;/&gt;&lt;property id=&quot;20307&quot; value=&quot;277&quot;/&gt;&lt;/object&gt;&lt;object type=&quot;3&quot; unique_id=&quot;10019&quot;&gt;&lt;property id=&quot;20148&quot; value=&quot;5&quot;/&gt;&lt;property id=&quot;20300&quot; value=&quot;Slide 16&quot;/&gt;&lt;property id=&quot;20307&quot; value=&quot;278&quot;/&gt;&lt;/object&gt;&lt;object type=&quot;3&quot; unique_id=&quot;10020&quot;&gt;&lt;property id=&quot;20148&quot; value=&quot;5&quot;/&gt;&lt;property id=&quot;20300&quot; value=&quot;Slide 17&quot;/&gt;&lt;property id=&quot;20307&quot; value=&quot;279&quot;/&gt;&lt;/object&gt;&lt;object type=&quot;3&quot; unique_id=&quot;10021&quot;&gt;&lt;property id=&quot;20148&quot; value=&quot;5&quot;/&gt;&lt;property id=&quot;20300&quot; value=&quot;Slide 18&quot;/&gt;&lt;property id=&quot;20307&quot; value=&quot;263&quot;/&gt;&lt;/object&gt;&lt;object type=&quot;3&quot; unique_id=&quot;10022&quot;&gt;&lt;property id=&quot;20148&quot; value=&quot;5&quot;/&gt;&lt;property id=&quot;20300&quot; value=&quot;Slide 19&quot;/&gt;&lt;property id=&quot;20307&quot; value=&quot;280&quot;/&gt;&lt;/object&gt;&lt;object type=&quot;3&quot; unique_id=&quot;10023&quot;&gt;&lt;property id=&quot;20148&quot; value=&quot;5&quot;/&gt;&lt;property id=&quot;20300&quot; value=&quot;Slide 20&quot;/&gt;&lt;property id=&quot;20307&quot; value=&quot;281&quot;/&gt;&lt;/object&gt;&lt;object type=&quot;3&quot; unique_id=&quot;10024&quot;&gt;&lt;property id=&quot;20148&quot; value=&quot;5&quot;/&gt;&lt;property id=&quot;20300&quot; value=&quot;Slide 21&quot;/&gt;&lt;property id=&quot;20307&quot; value=&quot;264&quot;/&gt;&lt;/object&gt;&lt;object type=&quot;3&quot; unique_id=&quot;10025&quot;&gt;&lt;property id=&quot;20148&quot; value=&quot;5&quot;/&gt;&lt;property id=&quot;20300&quot; value=&quot;Slide 22&quot;/&gt;&lt;property id=&quot;20307&quot; value=&quot;282&quot;/&gt;&lt;/object&gt;&lt;object type=&quot;3&quot; unique_id=&quot;10026&quot;&gt;&lt;property id=&quot;20148&quot; value=&quot;5&quot;/&gt;&lt;property id=&quot;20300&quot; value=&quot;Slide 23&quot;/&gt;&lt;property id=&quot;20307&quot; value=&quot;283&quot;/&gt;&lt;/object&gt;&lt;object type=&quot;3&quot; unique_id=&quot;10027&quot;&gt;&lt;property id=&quot;20148&quot; value=&quot;5&quot;/&gt;&lt;property id=&quot;20300&quot; value=&quot;Slide 24&quot;/&gt;&lt;property id=&quot;20307&quot; value=&quot;265&quot;/&gt;&lt;/object&gt;&lt;object type=&quot;3&quot; unique_id=&quot;10028&quot;&gt;&lt;property id=&quot;20148&quot; value=&quot;5&quot;/&gt;&lt;property id=&quot;20300&quot; value=&quot;Slide 25&quot;/&gt;&lt;property id=&quot;20307&quot; value=&quot;284&quot;/&gt;&lt;/object&gt;&lt;object type=&quot;3&quot; unique_id=&quot;10029&quot;&gt;&lt;property id=&quot;20148&quot; value=&quot;5&quot;/&gt;&lt;property id=&quot;20300&quot; value=&quot;Slide 26&quot;/&gt;&lt;property id=&quot;20307&quot; value=&quot;285&quot;/&gt;&lt;/object&gt;&lt;object type=&quot;3&quot; unique_id=&quot;10030&quot;&gt;&lt;property id=&quot;20148&quot; value=&quot;5&quot;/&gt;&lt;property id=&quot;20300&quot; value=&quot;Slide 27&quot;/&gt;&lt;property id=&quot;20307&quot; value=&quot;266&quot;/&gt;&lt;/object&gt;&lt;object type=&quot;3&quot; unique_id=&quot;10031&quot;&gt;&lt;property id=&quot;20148&quot; value=&quot;5&quot;/&gt;&lt;property id=&quot;20300&quot; value=&quot;Slide 28&quot;/&gt;&lt;property id=&quot;20307&quot; value=&quot;267&quot;/&gt;&lt;/object&gt;&lt;object type=&quot;3&quot; unique_id=&quot;10032&quot;&gt;&lt;property id=&quot;20148&quot; value=&quot;5&quot;/&gt;&lt;property id=&quot;20300&quot; value=&quot;Slide 29&quot;/&gt;&lt;property id=&quot;20307&quot; value=&quot;268&quot;/&gt;&lt;/object&gt;&lt;object type=&quot;3&quot; unique_id=&quot;10033&quot;&gt;&lt;property id=&quot;20148&quot; value=&quot;5&quot;/&gt;&lt;property id=&quot;20300&quot; value=&quot;Slide 30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AAA CEV Styl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845</Words>
  <Application>Microsoft Office PowerPoint</Application>
  <PresentationFormat>On-screen Show (4:3)</PresentationFormat>
  <Paragraphs>202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Arial Black</vt:lpstr>
      <vt:lpstr>Calibri</vt:lpstr>
      <vt:lpstr>Custom Design</vt:lpstr>
      <vt:lpstr>PowerPoint Presentation</vt:lpstr>
      <vt:lpstr> Objectives </vt:lpstr>
      <vt:lpstr> Pathway Overview </vt:lpstr>
      <vt:lpstr> Painter/Sculptor/Illustrator </vt:lpstr>
      <vt:lpstr> Painter/Sculptor/Illustrator </vt:lpstr>
      <vt:lpstr> Painter/Sculptor/Illustrator </vt:lpstr>
      <vt:lpstr> Art Director </vt:lpstr>
      <vt:lpstr> Art Director </vt:lpstr>
      <vt:lpstr> Art Director </vt:lpstr>
      <vt:lpstr> Commercial  Photographer </vt:lpstr>
      <vt:lpstr> Commercial  Photographer </vt:lpstr>
      <vt:lpstr> Commercial  Photographer </vt:lpstr>
      <vt:lpstr> Commercial  Photographer </vt:lpstr>
      <vt:lpstr> Interior Designer </vt:lpstr>
      <vt:lpstr> Interior Designer </vt:lpstr>
      <vt:lpstr> Interior Designer </vt:lpstr>
      <vt:lpstr> Interior Designer </vt:lpstr>
      <vt:lpstr> Set Designer </vt:lpstr>
      <vt:lpstr> Set Designer </vt:lpstr>
      <vt:lpstr> Set Designer </vt:lpstr>
      <vt:lpstr> Fashion Designer </vt:lpstr>
      <vt:lpstr> Fashion Designer </vt:lpstr>
      <vt:lpstr> Fashion Designer </vt:lpstr>
      <vt:lpstr> Multimedia Artist/Animator </vt:lpstr>
      <vt:lpstr>Multimedia Artist/Animator</vt:lpstr>
      <vt:lpstr>Multimedia Artist/Animator</vt:lpstr>
      <vt:lpstr> Discussion Questions </vt:lpstr>
      <vt:lpstr> Discussion Questions </vt:lpstr>
      <vt:lpstr>Resources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Laptop1</cp:lastModifiedBy>
  <cp:revision>41</cp:revision>
  <dcterms:created xsi:type="dcterms:W3CDTF">2008-02-23T05:05:51Z</dcterms:created>
  <dcterms:modified xsi:type="dcterms:W3CDTF">2018-09-24T01:31:32Z</dcterms:modified>
</cp:coreProperties>
</file>